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media/media1.mp4" ContentType="video/unknown"/>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 id="344" r:id="rId96"/>
    <p:sldId id="345" r:id="rId97"/>
    <p:sldId id="346" r:id="rId98"/>
    <p:sldId id="347" r:id="rId99"/>
    <p:sldId id="348" r:id="rId100"/>
    <p:sldId id="349" r:id="rId101"/>
    <p:sldId id="350" r:id="rId102"/>
    <p:sldId id="351" r:id="rId103"/>
    <p:sldId id="352" r:id="rId104"/>
    <p:sldId id="353" r:id="rId105"/>
    <p:sldId id="354" r:id="rId106"/>
    <p:sldId id="355" r:id="rId107"/>
    <p:sldId id="356" r:id="rId108"/>
    <p:sldId id="357" r:id="rId109"/>
    <p:sldId id="358" r:id="rId110"/>
    <p:sldId id="359" r:id="rId111"/>
    <p:sldId id="360" r:id="rId112"/>
    <p:sldId id="361" r:id="rId113"/>
    <p:sldId id="362" r:id="rId114"/>
    <p:sldId id="363" r:id="rId115"/>
    <p:sldId id="364" r:id="rId116"/>
    <p:sldId id="365" r:id="rId117"/>
    <p:sldId id="366" r:id="rId118"/>
    <p:sldId id="367" r:id="rId119"/>
    <p:sldId id="368" r:id="rId120"/>
    <p:sldId id="369" r:id="rId121"/>
    <p:sldId id="370" r:id="rId122"/>
    <p:sldId id="371" r:id="rId123"/>
    <p:sldId id="372" r:id="rId124"/>
    <p:sldId id="373" r:id="rId125"/>
    <p:sldId id="374" r:id="rId126"/>
    <p:sldId id="375" r:id="rId127"/>
    <p:sldId id="376" r:id="rId128"/>
    <p:sldId id="377" r:id="rId129"/>
    <p:sldId id="378" r:id="rId130"/>
    <p:sldId id="379" r:id="rId131"/>
    <p:sldId id="380" r:id="rId132"/>
    <p:sldId id="381" r:id="rId133"/>
    <p:sldId id="382" r:id="rId134"/>
    <p:sldId id="383" r:id="rId135"/>
    <p:sldId id="384" r:id="rId136"/>
    <p:sldId id="385" r:id="rId137"/>
    <p:sldId id="386" r:id="rId138"/>
    <p:sldId id="387" r:id="rId139"/>
    <p:sldId id="388" r:id="rId140"/>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4200" u="none" kumimoji="0" normalizeH="0">
        <a:ln>
          <a:noFill/>
        </a:ln>
        <a:solidFill>
          <a:srgbClr val="FFFFFF"/>
        </a:solidFill>
        <a:effectLst/>
        <a:uFillTx/>
        <a:latin typeface="+mn-lt"/>
        <a:ea typeface="+mn-ea"/>
        <a:cs typeface="+mn-cs"/>
        <a:sym typeface="Gill Sans"/>
      </a:defRPr>
    </a:lvl1pPr>
    <a:lvl2pPr marL="0" marR="0" indent="342900" algn="ctr" defTabSz="584200" rtl="0" fontAlgn="auto" latinLnBrk="0" hangingPunct="0">
      <a:lnSpc>
        <a:spcPct val="100000"/>
      </a:lnSpc>
      <a:spcBef>
        <a:spcPts val="0"/>
      </a:spcBef>
      <a:spcAft>
        <a:spcPts val="0"/>
      </a:spcAft>
      <a:buClrTx/>
      <a:buSzTx/>
      <a:buFontTx/>
      <a:buNone/>
      <a:tabLst/>
      <a:defRPr b="0" baseline="0" cap="none" i="0" spc="0" strike="noStrike" sz="4200" u="none" kumimoji="0" normalizeH="0">
        <a:ln>
          <a:noFill/>
        </a:ln>
        <a:solidFill>
          <a:srgbClr val="FFFFFF"/>
        </a:solidFill>
        <a:effectLst/>
        <a:uFillTx/>
        <a:latin typeface="+mn-lt"/>
        <a:ea typeface="+mn-ea"/>
        <a:cs typeface="+mn-cs"/>
        <a:sym typeface="Gill Sans"/>
      </a:defRPr>
    </a:lvl2pPr>
    <a:lvl3pPr marL="0" marR="0" indent="685800" algn="ctr" defTabSz="584200" rtl="0" fontAlgn="auto" latinLnBrk="0" hangingPunct="0">
      <a:lnSpc>
        <a:spcPct val="100000"/>
      </a:lnSpc>
      <a:spcBef>
        <a:spcPts val="0"/>
      </a:spcBef>
      <a:spcAft>
        <a:spcPts val="0"/>
      </a:spcAft>
      <a:buClrTx/>
      <a:buSzTx/>
      <a:buFontTx/>
      <a:buNone/>
      <a:tabLst/>
      <a:defRPr b="0" baseline="0" cap="none" i="0" spc="0" strike="noStrike" sz="4200" u="none" kumimoji="0" normalizeH="0">
        <a:ln>
          <a:noFill/>
        </a:ln>
        <a:solidFill>
          <a:srgbClr val="FFFFFF"/>
        </a:solidFill>
        <a:effectLst/>
        <a:uFillTx/>
        <a:latin typeface="+mn-lt"/>
        <a:ea typeface="+mn-ea"/>
        <a:cs typeface="+mn-cs"/>
        <a:sym typeface="Gill Sans"/>
      </a:defRPr>
    </a:lvl3pPr>
    <a:lvl4pPr marL="0" marR="0" indent="1028700" algn="ctr" defTabSz="584200" rtl="0" fontAlgn="auto" latinLnBrk="0" hangingPunct="0">
      <a:lnSpc>
        <a:spcPct val="100000"/>
      </a:lnSpc>
      <a:spcBef>
        <a:spcPts val="0"/>
      </a:spcBef>
      <a:spcAft>
        <a:spcPts val="0"/>
      </a:spcAft>
      <a:buClrTx/>
      <a:buSzTx/>
      <a:buFontTx/>
      <a:buNone/>
      <a:tabLst/>
      <a:defRPr b="0" baseline="0" cap="none" i="0" spc="0" strike="noStrike" sz="4200" u="none" kumimoji="0" normalizeH="0">
        <a:ln>
          <a:noFill/>
        </a:ln>
        <a:solidFill>
          <a:srgbClr val="FFFFFF"/>
        </a:solidFill>
        <a:effectLst/>
        <a:uFillTx/>
        <a:latin typeface="+mn-lt"/>
        <a:ea typeface="+mn-ea"/>
        <a:cs typeface="+mn-cs"/>
        <a:sym typeface="Gill Sans"/>
      </a:defRPr>
    </a:lvl4pPr>
    <a:lvl5pPr marL="0" marR="0" indent="1371600" algn="ctr" defTabSz="584200" rtl="0" fontAlgn="auto" latinLnBrk="0" hangingPunct="0">
      <a:lnSpc>
        <a:spcPct val="100000"/>
      </a:lnSpc>
      <a:spcBef>
        <a:spcPts val="0"/>
      </a:spcBef>
      <a:spcAft>
        <a:spcPts val="0"/>
      </a:spcAft>
      <a:buClrTx/>
      <a:buSzTx/>
      <a:buFontTx/>
      <a:buNone/>
      <a:tabLst/>
      <a:defRPr b="0" baseline="0" cap="none" i="0" spc="0" strike="noStrike" sz="4200" u="none" kumimoji="0" normalizeH="0">
        <a:ln>
          <a:noFill/>
        </a:ln>
        <a:solidFill>
          <a:srgbClr val="FFFFFF"/>
        </a:solidFill>
        <a:effectLst/>
        <a:uFillTx/>
        <a:latin typeface="+mn-lt"/>
        <a:ea typeface="+mn-ea"/>
        <a:cs typeface="+mn-cs"/>
        <a:sym typeface="Gill Sans"/>
      </a:defRPr>
    </a:lvl5pPr>
    <a:lvl6pPr marL="0" marR="0" indent="1714500" algn="ctr" defTabSz="584200" rtl="0" fontAlgn="auto" latinLnBrk="0" hangingPunct="0">
      <a:lnSpc>
        <a:spcPct val="100000"/>
      </a:lnSpc>
      <a:spcBef>
        <a:spcPts val="0"/>
      </a:spcBef>
      <a:spcAft>
        <a:spcPts val="0"/>
      </a:spcAft>
      <a:buClrTx/>
      <a:buSzTx/>
      <a:buFontTx/>
      <a:buNone/>
      <a:tabLst/>
      <a:defRPr b="0" baseline="0" cap="none" i="0" spc="0" strike="noStrike" sz="4200" u="none" kumimoji="0" normalizeH="0">
        <a:ln>
          <a:noFill/>
        </a:ln>
        <a:solidFill>
          <a:srgbClr val="FFFFFF"/>
        </a:solidFill>
        <a:effectLst/>
        <a:uFillTx/>
        <a:latin typeface="+mn-lt"/>
        <a:ea typeface="+mn-ea"/>
        <a:cs typeface="+mn-cs"/>
        <a:sym typeface="Gill Sans"/>
      </a:defRPr>
    </a:lvl6pPr>
    <a:lvl7pPr marL="0" marR="0" indent="2057400" algn="ctr" defTabSz="584200" rtl="0" fontAlgn="auto" latinLnBrk="0" hangingPunct="0">
      <a:lnSpc>
        <a:spcPct val="100000"/>
      </a:lnSpc>
      <a:spcBef>
        <a:spcPts val="0"/>
      </a:spcBef>
      <a:spcAft>
        <a:spcPts val="0"/>
      </a:spcAft>
      <a:buClrTx/>
      <a:buSzTx/>
      <a:buFontTx/>
      <a:buNone/>
      <a:tabLst/>
      <a:defRPr b="0" baseline="0" cap="none" i="0" spc="0" strike="noStrike" sz="4200" u="none" kumimoji="0" normalizeH="0">
        <a:ln>
          <a:noFill/>
        </a:ln>
        <a:solidFill>
          <a:srgbClr val="FFFFFF"/>
        </a:solidFill>
        <a:effectLst/>
        <a:uFillTx/>
        <a:latin typeface="+mn-lt"/>
        <a:ea typeface="+mn-ea"/>
        <a:cs typeface="+mn-cs"/>
        <a:sym typeface="Gill Sans"/>
      </a:defRPr>
    </a:lvl7pPr>
    <a:lvl8pPr marL="0" marR="0" indent="2400300" algn="ctr" defTabSz="584200" rtl="0" fontAlgn="auto" latinLnBrk="0" hangingPunct="0">
      <a:lnSpc>
        <a:spcPct val="100000"/>
      </a:lnSpc>
      <a:spcBef>
        <a:spcPts val="0"/>
      </a:spcBef>
      <a:spcAft>
        <a:spcPts val="0"/>
      </a:spcAft>
      <a:buClrTx/>
      <a:buSzTx/>
      <a:buFontTx/>
      <a:buNone/>
      <a:tabLst/>
      <a:defRPr b="0" baseline="0" cap="none" i="0" spc="0" strike="noStrike" sz="4200" u="none" kumimoji="0" normalizeH="0">
        <a:ln>
          <a:noFill/>
        </a:ln>
        <a:solidFill>
          <a:srgbClr val="FFFFFF"/>
        </a:solidFill>
        <a:effectLst/>
        <a:uFillTx/>
        <a:latin typeface="+mn-lt"/>
        <a:ea typeface="+mn-ea"/>
        <a:cs typeface="+mn-cs"/>
        <a:sym typeface="Gill Sans"/>
      </a:defRPr>
    </a:lvl8pPr>
    <a:lvl9pPr marL="0" marR="0" indent="2743200" algn="ctr" defTabSz="584200" rtl="0" fontAlgn="auto" latinLnBrk="0" hangingPunct="0">
      <a:lnSpc>
        <a:spcPct val="100000"/>
      </a:lnSpc>
      <a:spcBef>
        <a:spcPts val="0"/>
      </a:spcBef>
      <a:spcAft>
        <a:spcPts val="0"/>
      </a:spcAft>
      <a:buClrTx/>
      <a:buSzTx/>
      <a:buFontTx/>
      <a:buNone/>
      <a:tabLst/>
      <a:defRPr b="0" baseline="0" cap="none" i="0" spc="0" strike="noStrike" sz="4200" u="none" kumimoji="0" normalizeH="0">
        <a:ln>
          <a:noFill/>
        </a:ln>
        <a:solidFill>
          <a:srgbClr val="FFFFFF"/>
        </a:solidFill>
        <a:effectLst/>
        <a:uFillTx/>
        <a:latin typeface="+mn-lt"/>
        <a:ea typeface="+mn-ea"/>
        <a:cs typeface="+mn-cs"/>
        <a:sym typeface="Gill San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def" i="def">
        <a:font>
          <a:latin typeface="Helvetica Light"/>
          <a:ea typeface="Helvetica Light"/>
          <a:cs typeface="Helvetica Light"/>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3C0FC">
              <a:alpha val="26000"/>
            </a:srgbClr>
          </a:solidFill>
        </a:fill>
      </a:tcStyle>
    </a:band2H>
    <a:firstCol>
      <a:tcTxStyle b="def" i="def">
        <a:font>
          <a:latin typeface="Helvetica Light"/>
          <a:ea typeface="Helvetica Light"/>
          <a:cs typeface="Helvetica Light"/>
        </a:font>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hueOff val="-136794"/>
              <a:satOff val="-2150"/>
              <a:lumOff val="15693"/>
            </a:schemeClr>
          </a:solidFill>
        </a:fill>
      </a:tcStyle>
    </a:firstCol>
    <a:lastRow>
      <a:tcTxStyle b="def" i="def">
        <a:font>
          <a:latin typeface="Helvetica Light"/>
          <a:ea typeface="Helvetica Light"/>
          <a:cs typeface="Helvetica Light"/>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lastRow>
    <a:firstRow>
      <a:tcTxStyle b="def" i="def">
        <a:font>
          <a:latin typeface="Helvetica Light"/>
          <a:ea typeface="Helvetica Light"/>
          <a:cs typeface="Helvetica Light"/>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Row>
  </a:tblStyle>
  <a:tblStyle styleId="{C7B018BB-80A7-4F77-B60F-C8B233D01FF8}" styleName="">
    <a:tblBg/>
    <a:wholeTbl>
      <a:tcTxStyle b="def" i="def">
        <a:font>
          <a:latin typeface="Helvetica Light"/>
          <a:ea typeface="Helvetica Light"/>
          <a:cs typeface="Helvetica Light"/>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b="def" i="def"/>
      <a:tcStyle>
        <a:tcBdr/>
        <a:fill>
          <a:solidFill>
            <a:srgbClr val="8EA5CB">
              <a:alpha val="25000"/>
            </a:srgbClr>
          </a:solidFill>
        </a:fill>
      </a:tcStyle>
    </a:band2H>
    <a:firstCol>
      <a:tcTxStyle b="def" i="def">
        <a:font>
          <a:latin typeface="Helvetica Light"/>
          <a:ea typeface="Helvetica Light"/>
          <a:cs typeface="Helvetica Light"/>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def" i="def">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def" i="def">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def" i="def">
        <a:font>
          <a:latin typeface="Helvetica Light"/>
          <a:ea typeface="Helvetica Light"/>
          <a:cs typeface="Helvetica Light"/>
        </a:font>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b="def" i="def"/>
      <a:tcStyle>
        <a:tcBdr/>
        <a:fill>
          <a:solidFill>
            <a:schemeClr val="accent3">
              <a:alpha val="35000"/>
            </a:schemeClr>
          </a:solidFill>
        </a:fill>
      </a:tcStyle>
    </a:band2H>
    <a:firstCol>
      <a:tcTxStyle b="def" i="def">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def" i="def">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lastRow>
    <a:firstRow>
      <a:tcTxStyle b="def" i="def">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25400" cap="flat">
              <a:noFill/>
              <a:miter lim="400000"/>
            </a:ln>
          </a:bottom>
          <a:insideH>
            <a:ln w="25400" cap="flat">
              <a:solidFill>
                <a:srgbClr val="CBCBCB"/>
              </a:solidFill>
              <a:prstDash val="solid"/>
              <a:miter lim="400000"/>
            </a:ln>
          </a:insideH>
          <a:insideV>
            <a:ln w="12700" cap="flat">
              <a:noFill/>
              <a:miter lim="400000"/>
            </a:ln>
          </a:insideV>
        </a:tcBdr>
        <a:fill>
          <a:solidFill>
            <a:schemeClr val="accent3"/>
          </a:solidFill>
        </a:fill>
      </a:tcStyle>
    </a:firstRow>
  </a:tblStyle>
  <a:tblStyle styleId="{CF821DB8-F4EB-4A41-A1BA-3FCAFE7338EE}" styleName="">
    <a:tblBg/>
    <a:wholeTbl>
      <a:tcTxStyle b="def" i="def">
        <a:font>
          <a:latin typeface="Helvetica Light"/>
          <a:ea typeface="Helvetica Light"/>
          <a:cs typeface="Helvetica Light"/>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97A7C">
              <a:alpha val="30000"/>
            </a:srgbClr>
          </a:solidFill>
        </a:fill>
      </a:tcStyle>
    </a:band2H>
    <a:firstCol>
      <a:tcTxStyle b="def" i="def">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def" i="def">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def" i="def">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def" i="def">
        <a:font>
          <a:latin typeface="Helvetica Light"/>
          <a:ea typeface="Helvetica Light"/>
          <a:cs typeface="Helvetica Light"/>
        </a:font>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b="def" i="def"/>
      <a:tcStyle>
        <a:tcBdr/>
        <a:fill>
          <a:solidFill>
            <a:srgbClr val="797A7C">
              <a:alpha val="30000"/>
            </a:srgbClr>
          </a:solidFill>
        </a:fill>
      </a:tcStyle>
    </a:band2H>
    <a:firstCol>
      <a:tcTxStyle b="def" i="def">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def" i="def">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def" i="def">
        <a:font>
          <a:latin typeface="Helvetica Light"/>
          <a:ea typeface="Helvetica Light"/>
          <a:cs typeface="Helvetica Light"/>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def" i="def">
        <a:font>
          <a:latin typeface="Helvetica Light"/>
          <a:ea typeface="Helvetica Light"/>
          <a:cs typeface="Helvetica Light"/>
        </a:font>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b="def" i="def"/>
      <a:tcStyle>
        <a:tcBdr/>
        <a:fill>
          <a:solidFill>
            <a:srgbClr val="797A7C">
              <a:alpha val="30000"/>
            </a:srgbClr>
          </a:solidFill>
        </a:fill>
      </a:tcStyle>
    </a:band2H>
    <a:firstCol>
      <a:tcTxStyle b="on" i="def">
        <a:font>
          <a:latin typeface="Helvetica"/>
          <a:ea typeface="Helvetica"/>
          <a:cs typeface="Helvetica"/>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de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def">
        <a:font>
          <a:latin typeface="Helvetica"/>
          <a:ea typeface="Helvetica"/>
          <a:cs typeface="Helvetica"/>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 styleId="{8F44A2F1-9E1F-4B54-A3A2-5F16C0AD49E2}" styleName="">
    <a:tblBg/>
    <a:wholeTbl>
      <a:tcTxStyle b="off" i="off">
        <a:fontRef idx="minor">
          <a:srgbClr val="FFFFFF"/>
        </a:fontRef>
        <a:srgbClr val="FFFFFF"/>
      </a:tcTxStyle>
      <a:tcStyle>
        <a:tcBdr>
          <a:left>
            <a:ln w="25400" cap="flat">
              <a:solidFill>
                <a:srgbClr val="FFFFFF"/>
              </a:solidFill>
              <a:prstDash val="solid"/>
              <a:miter lim="400000"/>
            </a:ln>
          </a:left>
          <a:right>
            <a:ln w="25400" cap="flat">
              <a:solidFill>
                <a:srgbClr val="FFFFFF"/>
              </a:solidFill>
              <a:prstDash val="solid"/>
              <a:miter lim="400000"/>
            </a:ln>
          </a:right>
          <a:top>
            <a:ln w="25400" cap="flat">
              <a:solidFill>
                <a:srgbClr val="FFFFFF"/>
              </a:solidFill>
              <a:prstDash val="solid"/>
              <a:miter lim="400000"/>
            </a:ln>
          </a:top>
          <a:bottom>
            <a:ln w="25400" cap="flat">
              <a:solidFill>
                <a:srgbClr val="FFFFFF"/>
              </a:solidFill>
              <a:prstDash val="solid"/>
              <a:miter lim="400000"/>
            </a:ln>
          </a:bottom>
          <a:insideH>
            <a:ln w="25400" cap="flat">
              <a:solidFill>
                <a:srgbClr val="FFFFFF"/>
              </a:solidFill>
              <a:prstDash val="solid"/>
              <a:miter lim="400000"/>
            </a:ln>
          </a:insideH>
          <a:insideV>
            <a:ln w="25400" cap="flat">
              <a:solidFill>
                <a:srgbClr val="FFFFFF"/>
              </a:solidFill>
              <a:prstDash val="solid"/>
              <a:miter lim="400000"/>
            </a:ln>
          </a:insideV>
        </a:tcBdr>
        <a:fill>
          <a:noFill/>
        </a:fill>
      </a:tcStyle>
    </a:wholeTbl>
    <a:band2H>
      <a:tcTxStyle b="def" i="def"/>
      <a:tcStyle>
        <a:tcBdr/>
        <a:fill>
          <a:solidFill>
            <a:srgbClr val="8C8D8F">
              <a:alpha val="30000"/>
            </a:srgbClr>
          </a:solidFill>
        </a:fill>
      </a:tcStyle>
    </a:band2H>
    <a:firstCol>
      <a:tcTxStyle b="off" i="off">
        <a:fontRef idx="minor">
          <a:srgbClr val="FFFFFF"/>
        </a:fontRef>
        <a:srgbClr val="FFFFFF"/>
      </a:tcTxStyle>
      <a:tcStyle>
        <a:tcBdr>
          <a:left>
            <a:ln w="25400" cap="flat">
              <a:solidFill>
                <a:srgbClr val="FFFFFF"/>
              </a:solidFill>
              <a:prstDash val="solid"/>
              <a:miter lim="400000"/>
            </a:ln>
          </a:left>
          <a:right>
            <a:ln w="25400" cap="flat">
              <a:solidFill>
                <a:srgbClr val="FFFFFF"/>
              </a:solidFill>
              <a:prstDash val="solid"/>
              <a:miter lim="400000"/>
            </a:ln>
          </a:right>
          <a:top>
            <a:ln w="25400" cap="flat">
              <a:solidFill>
                <a:srgbClr val="FFFFFF"/>
              </a:solidFill>
              <a:prstDash val="solid"/>
              <a:miter lim="400000"/>
            </a:ln>
          </a:top>
          <a:bottom>
            <a:ln w="25400" cap="flat">
              <a:solidFill>
                <a:srgbClr val="FFFFFF"/>
              </a:solidFill>
              <a:prstDash val="solid"/>
              <a:miter lim="400000"/>
            </a:ln>
          </a:bottom>
          <a:insideH>
            <a:ln w="25400" cap="flat">
              <a:solidFill>
                <a:srgbClr val="FFFFFF"/>
              </a:solidFill>
              <a:prstDash val="solid"/>
              <a:miter lim="400000"/>
            </a:ln>
          </a:insideH>
          <a:insideV>
            <a:ln w="25400" cap="flat">
              <a:solidFill>
                <a:srgbClr val="FFFFFF"/>
              </a:solidFill>
              <a:prstDash val="solid"/>
              <a:miter lim="400000"/>
            </a:ln>
          </a:insideV>
        </a:tcBdr>
        <a:fill>
          <a:solidFill>
            <a:srgbClr val="929292">
              <a:alpha val="50000"/>
            </a:srgbClr>
          </a:solidFill>
        </a:fill>
      </a:tcStyle>
    </a:firstCol>
    <a:lastRow>
      <a:tcTxStyle b="off" i="off">
        <a:fontRef idx="minor">
          <a:srgbClr val="FFFFFF"/>
        </a:fontRef>
        <a:srgbClr val="FFFFFF"/>
      </a:tcTxStyle>
      <a:tcStyle>
        <a:tcBdr>
          <a:left>
            <a:ln w="25400" cap="flat">
              <a:solidFill>
                <a:srgbClr val="FFFFFF"/>
              </a:solidFill>
              <a:prstDash val="solid"/>
              <a:miter lim="400000"/>
            </a:ln>
          </a:left>
          <a:right>
            <a:ln w="25400" cap="flat">
              <a:solidFill>
                <a:srgbClr val="FFFFFF"/>
              </a:solidFill>
              <a:prstDash val="solid"/>
              <a:miter lim="400000"/>
            </a:ln>
          </a:right>
          <a:top>
            <a:ln w="25400" cap="flat">
              <a:solidFill>
                <a:srgbClr val="FFFFFF"/>
              </a:solidFill>
              <a:prstDash val="solid"/>
              <a:miter lim="400000"/>
            </a:ln>
          </a:top>
          <a:bottom>
            <a:ln w="25400" cap="flat">
              <a:solidFill>
                <a:srgbClr val="FFFFFF"/>
              </a:solidFill>
              <a:prstDash val="solid"/>
              <a:miter lim="400000"/>
            </a:ln>
          </a:bottom>
          <a:insideH>
            <a:ln w="25400" cap="flat">
              <a:solidFill>
                <a:srgbClr val="FFFFFF"/>
              </a:solidFill>
              <a:prstDash val="solid"/>
              <a:miter lim="400000"/>
            </a:ln>
          </a:insideH>
          <a:insideV>
            <a:ln w="25400" cap="flat">
              <a:solidFill>
                <a:srgbClr val="FFFFFF"/>
              </a:solidFill>
              <a:prstDash val="solid"/>
              <a:miter lim="400000"/>
            </a:ln>
          </a:insideV>
        </a:tcBdr>
        <a:fill>
          <a:solidFill>
            <a:srgbClr val="929292">
              <a:alpha val="50000"/>
            </a:srgbClr>
          </a:solidFill>
        </a:fill>
      </a:tcStyle>
    </a:lastRow>
    <a:firstRow>
      <a:tcTxStyle b="off" i="off">
        <a:fontRef idx="minor">
          <a:srgbClr val="FFFFFF"/>
        </a:fontRef>
        <a:srgbClr val="FFFFFF"/>
      </a:tcTxStyle>
      <a:tcStyle>
        <a:tcBdr>
          <a:left>
            <a:ln w="25400" cap="flat">
              <a:solidFill>
                <a:srgbClr val="FFFFFF"/>
              </a:solidFill>
              <a:prstDash val="solid"/>
              <a:miter lim="400000"/>
            </a:ln>
          </a:left>
          <a:right>
            <a:ln w="25400" cap="flat">
              <a:solidFill>
                <a:srgbClr val="FFFFFF"/>
              </a:solidFill>
              <a:prstDash val="solid"/>
              <a:miter lim="400000"/>
            </a:ln>
          </a:right>
          <a:top>
            <a:ln w="25400" cap="flat">
              <a:solidFill>
                <a:srgbClr val="FFFFFF"/>
              </a:solidFill>
              <a:prstDash val="solid"/>
              <a:miter lim="400000"/>
            </a:ln>
          </a:top>
          <a:bottom>
            <a:ln w="25400" cap="flat">
              <a:solidFill>
                <a:srgbClr val="FFFFFF"/>
              </a:solidFill>
              <a:prstDash val="solid"/>
              <a:miter lim="400000"/>
            </a:ln>
          </a:bottom>
          <a:insideH>
            <a:ln w="25400" cap="flat">
              <a:solidFill>
                <a:srgbClr val="FFFFFF"/>
              </a:solidFill>
              <a:prstDash val="solid"/>
              <a:miter lim="400000"/>
            </a:ln>
          </a:insideH>
          <a:insideV>
            <a:ln w="25400" cap="flat">
              <a:solidFill>
                <a:srgbClr val="FFFFFF"/>
              </a:solidFill>
              <a:prstDash val="solid"/>
              <a:miter lim="400000"/>
            </a:ln>
          </a:insideV>
        </a:tcBdr>
        <a:fill>
          <a:solidFill>
            <a:srgbClr val="929292">
              <a:alpha val="50000"/>
            </a:srgbClr>
          </a:solidFill>
        </a:fill>
      </a:tcStyle>
    </a:firstRow>
  </a:tblStyle>
  <a:tblStyle styleId="{D51ADE6A-740E-44AE-83CC-AE7238B6C88D}" styleName="">
    <a:tblBg/>
    <a:wholeTbl>
      <a:tcTxStyle b="off" i="off">
        <a:fontRef idx="minor">
          <a:srgbClr val="FFFFFF"/>
        </a:fontRef>
        <a:srgbClr val="FFFFFF"/>
      </a:tcTxStyle>
      <a:tcStyle>
        <a:tcBdr>
          <a:left>
            <a:ln w="25400" cap="flat">
              <a:solidFill>
                <a:srgbClr val="FFFFFF"/>
              </a:solidFill>
              <a:prstDash val="solid"/>
              <a:miter lim="400000"/>
            </a:ln>
          </a:left>
          <a:right>
            <a:ln w="25400" cap="flat">
              <a:solidFill>
                <a:srgbClr val="FFFFFF"/>
              </a:solidFill>
              <a:prstDash val="solid"/>
              <a:miter lim="400000"/>
            </a:ln>
          </a:right>
          <a:top>
            <a:ln w="25400" cap="flat">
              <a:solidFill>
                <a:srgbClr val="FFFFFF"/>
              </a:solidFill>
              <a:prstDash val="solid"/>
              <a:miter lim="400000"/>
            </a:ln>
          </a:top>
          <a:bottom>
            <a:ln w="25400" cap="flat">
              <a:solidFill>
                <a:srgbClr val="FFFFFF"/>
              </a:solidFill>
              <a:prstDash val="solid"/>
              <a:miter lim="400000"/>
            </a:ln>
          </a:bottom>
          <a:insideH>
            <a:ln w="25400" cap="flat">
              <a:solidFill>
                <a:srgbClr val="FFFFFF"/>
              </a:solidFill>
              <a:prstDash val="solid"/>
              <a:miter lim="400000"/>
            </a:ln>
          </a:insideH>
          <a:insideV>
            <a:ln w="25400" cap="flat">
              <a:solidFill>
                <a:srgbClr val="FFFFFF"/>
              </a:solidFill>
              <a:prstDash val="solid"/>
              <a:miter lim="400000"/>
            </a:ln>
          </a:insideV>
        </a:tcBdr>
        <a:fill>
          <a:noFill/>
        </a:fill>
      </a:tcStyle>
    </a:wholeTbl>
    <a:band2H>
      <a:tcTxStyle b="def" i="def"/>
      <a:tcStyle>
        <a:tcBdr/>
        <a:fill>
          <a:solidFill>
            <a:srgbClr val="8C8D8F">
              <a:alpha val="30000"/>
            </a:srgbClr>
          </a:solidFill>
        </a:fill>
      </a:tcStyle>
    </a:band2H>
    <a:firstCol>
      <a:tcTxStyle b="off" i="off">
        <a:fontRef idx="minor">
          <a:srgbClr val="FFFFFF"/>
        </a:fontRef>
        <a:srgbClr val="FFFFFF"/>
      </a:tcTxStyle>
      <a:tcStyle>
        <a:tcBdr>
          <a:left>
            <a:ln w="25400" cap="flat">
              <a:solidFill>
                <a:srgbClr val="FFFFFF"/>
              </a:solidFill>
              <a:prstDash val="solid"/>
              <a:miter lim="400000"/>
            </a:ln>
          </a:left>
          <a:right>
            <a:ln w="25400" cap="flat">
              <a:solidFill>
                <a:srgbClr val="FFFFFF"/>
              </a:solidFill>
              <a:prstDash val="solid"/>
              <a:miter lim="400000"/>
            </a:ln>
          </a:right>
          <a:top>
            <a:ln w="25400" cap="flat">
              <a:solidFill>
                <a:srgbClr val="FFFFFF"/>
              </a:solidFill>
              <a:prstDash val="solid"/>
              <a:miter lim="400000"/>
            </a:ln>
          </a:top>
          <a:bottom>
            <a:ln w="25400" cap="flat">
              <a:solidFill>
                <a:srgbClr val="FFFFFF"/>
              </a:solidFill>
              <a:prstDash val="solid"/>
              <a:miter lim="400000"/>
            </a:ln>
          </a:bottom>
          <a:insideH>
            <a:ln w="25400" cap="flat">
              <a:solidFill>
                <a:srgbClr val="FFFFFF"/>
              </a:solidFill>
              <a:prstDash val="solid"/>
              <a:miter lim="400000"/>
            </a:ln>
          </a:insideH>
          <a:insideV>
            <a:ln w="25400" cap="flat">
              <a:solidFill>
                <a:srgbClr val="FFFFFF"/>
              </a:solidFill>
              <a:prstDash val="solid"/>
              <a:miter lim="400000"/>
            </a:ln>
          </a:insideV>
        </a:tcBdr>
        <a:fill>
          <a:solidFill>
            <a:srgbClr val="929292">
              <a:alpha val="50000"/>
            </a:srgbClr>
          </a:solidFill>
        </a:fill>
      </a:tcStyle>
    </a:firstCol>
    <a:lastRow>
      <a:tcTxStyle b="off" i="off">
        <a:fontRef idx="minor">
          <a:srgbClr val="FFFFFF"/>
        </a:fontRef>
        <a:srgbClr val="FFFFFF"/>
      </a:tcTxStyle>
      <a:tcStyle>
        <a:tcBdr>
          <a:left>
            <a:ln w="25400" cap="flat">
              <a:solidFill>
                <a:srgbClr val="FFFFFF"/>
              </a:solidFill>
              <a:prstDash val="solid"/>
              <a:miter lim="400000"/>
            </a:ln>
          </a:left>
          <a:right>
            <a:ln w="25400" cap="flat">
              <a:solidFill>
                <a:srgbClr val="FFFFFF"/>
              </a:solidFill>
              <a:prstDash val="solid"/>
              <a:miter lim="400000"/>
            </a:ln>
          </a:right>
          <a:top>
            <a:ln w="25400" cap="flat">
              <a:solidFill>
                <a:srgbClr val="FFFFFF"/>
              </a:solidFill>
              <a:prstDash val="solid"/>
              <a:miter lim="400000"/>
            </a:ln>
          </a:top>
          <a:bottom>
            <a:ln w="25400" cap="flat">
              <a:solidFill>
                <a:srgbClr val="FFFFFF"/>
              </a:solidFill>
              <a:prstDash val="solid"/>
              <a:miter lim="400000"/>
            </a:ln>
          </a:bottom>
          <a:insideH>
            <a:ln w="25400" cap="flat">
              <a:solidFill>
                <a:srgbClr val="FFFFFF"/>
              </a:solidFill>
              <a:prstDash val="solid"/>
              <a:miter lim="400000"/>
            </a:ln>
          </a:insideH>
          <a:insideV>
            <a:ln w="25400" cap="flat">
              <a:solidFill>
                <a:srgbClr val="FFFFFF"/>
              </a:solidFill>
              <a:prstDash val="solid"/>
              <a:miter lim="400000"/>
            </a:ln>
          </a:insideV>
        </a:tcBdr>
        <a:fill>
          <a:solidFill>
            <a:srgbClr val="929292">
              <a:alpha val="50000"/>
            </a:srgbClr>
          </a:solidFill>
        </a:fill>
      </a:tcStyle>
    </a:lastRow>
    <a:firstRow>
      <a:tcTxStyle b="off" i="off">
        <a:fontRef idx="minor">
          <a:srgbClr val="FFFFFF"/>
        </a:fontRef>
        <a:srgbClr val="FFFFFF"/>
      </a:tcTxStyle>
      <a:tcStyle>
        <a:tcBdr>
          <a:left>
            <a:ln w="25400" cap="flat">
              <a:solidFill>
                <a:srgbClr val="FFFFFF"/>
              </a:solidFill>
              <a:prstDash val="solid"/>
              <a:miter lim="400000"/>
            </a:ln>
          </a:left>
          <a:right>
            <a:ln w="25400" cap="flat">
              <a:solidFill>
                <a:srgbClr val="FFFFFF"/>
              </a:solidFill>
              <a:prstDash val="solid"/>
              <a:miter lim="400000"/>
            </a:ln>
          </a:right>
          <a:top>
            <a:ln w="25400" cap="flat">
              <a:solidFill>
                <a:srgbClr val="FFFFFF"/>
              </a:solidFill>
              <a:prstDash val="solid"/>
              <a:miter lim="400000"/>
            </a:ln>
          </a:top>
          <a:bottom>
            <a:ln w="25400" cap="flat">
              <a:solidFill>
                <a:srgbClr val="FFFFFF"/>
              </a:solidFill>
              <a:prstDash val="solid"/>
              <a:miter lim="400000"/>
            </a:ln>
          </a:bottom>
          <a:insideH>
            <a:ln w="25400" cap="flat">
              <a:solidFill>
                <a:srgbClr val="FFFFFF"/>
              </a:solidFill>
              <a:prstDash val="solid"/>
              <a:miter lim="400000"/>
            </a:ln>
          </a:insideH>
          <a:insideV>
            <a:ln w="25400" cap="flat">
              <a:solidFill>
                <a:srgbClr val="FFFFFF"/>
              </a:solidFill>
              <a:prstDash val="solid"/>
              <a:miter lim="400000"/>
            </a:ln>
          </a:insideV>
        </a:tcBdr>
        <a:fill>
          <a:solidFill>
            <a:srgbClr val="929292">
              <a:alpha val="5000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slide" Target="slides/slide64.xml"/><Relationship Id="rId72" Type="http://schemas.openxmlformats.org/officeDocument/2006/relationships/slide" Target="slides/slide65.xml"/><Relationship Id="rId73" Type="http://schemas.openxmlformats.org/officeDocument/2006/relationships/slide" Target="slides/slide66.xml"/><Relationship Id="rId74" Type="http://schemas.openxmlformats.org/officeDocument/2006/relationships/slide" Target="slides/slide67.xml"/><Relationship Id="rId75" Type="http://schemas.openxmlformats.org/officeDocument/2006/relationships/slide" Target="slides/slide68.xml"/><Relationship Id="rId76" Type="http://schemas.openxmlformats.org/officeDocument/2006/relationships/slide" Target="slides/slide69.xml"/><Relationship Id="rId77" Type="http://schemas.openxmlformats.org/officeDocument/2006/relationships/slide" Target="slides/slide70.xml"/><Relationship Id="rId78" Type="http://schemas.openxmlformats.org/officeDocument/2006/relationships/slide" Target="slides/slide71.xml"/><Relationship Id="rId79" Type="http://schemas.openxmlformats.org/officeDocument/2006/relationships/slide" Target="slides/slide72.xml"/><Relationship Id="rId80" Type="http://schemas.openxmlformats.org/officeDocument/2006/relationships/slide" Target="slides/slide73.xml"/><Relationship Id="rId81" Type="http://schemas.openxmlformats.org/officeDocument/2006/relationships/slide" Target="slides/slide74.xml"/><Relationship Id="rId82" Type="http://schemas.openxmlformats.org/officeDocument/2006/relationships/slide" Target="slides/slide75.xml"/><Relationship Id="rId83" Type="http://schemas.openxmlformats.org/officeDocument/2006/relationships/slide" Target="slides/slide76.xml"/><Relationship Id="rId84" Type="http://schemas.openxmlformats.org/officeDocument/2006/relationships/slide" Target="slides/slide77.xml"/><Relationship Id="rId85" Type="http://schemas.openxmlformats.org/officeDocument/2006/relationships/slide" Target="slides/slide78.xml"/><Relationship Id="rId86" Type="http://schemas.openxmlformats.org/officeDocument/2006/relationships/slide" Target="slides/slide79.xml"/><Relationship Id="rId87" Type="http://schemas.openxmlformats.org/officeDocument/2006/relationships/slide" Target="slides/slide80.xml"/><Relationship Id="rId88" Type="http://schemas.openxmlformats.org/officeDocument/2006/relationships/slide" Target="slides/slide81.xml"/><Relationship Id="rId89" Type="http://schemas.openxmlformats.org/officeDocument/2006/relationships/slide" Target="slides/slide82.xml"/><Relationship Id="rId90" Type="http://schemas.openxmlformats.org/officeDocument/2006/relationships/slide" Target="slides/slide83.xml"/><Relationship Id="rId91" Type="http://schemas.openxmlformats.org/officeDocument/2006/relationships/slide" Target="slides/slide84.xml"/><Relationship Id="rId92" Type="http://schemas.openxmlformats.org/officeDocument/2006/relationships/slide" Target="slides/slide85.xml"/><Relationship Id="rId93" Type="http://schemas.openxmlformats.org/officeDocument/2006/relationships/slide" Target="slides/slide86.xml"/><Relationship Id="rId94" Type="http://schemas.openxmlformats.org/officeDocument/2006/relationships/slide" Target="slides/slide87.xml"/><Relationship Id="rId95" Type="http://schemas.openxmlformats.org/officeDocument/2006/relationships/slide" Target="slides/slide88.xml"/><Relationship Id="rId96" Type="http://schemas.openxmlformats.org/officeDocument/2006/relationships/slide" Target="slides/slide89.xml"/><Relationship Id="rId97" Type="http://schemas.openxmlformats.org/officeDocument/2006/relationships/slide" Target="slides/slide90.xml"/><Relationship Id="rId98" Type="http://schemas.openxmlformats.org/officeDocument/2006/relationships/slide" Target="slides/slide91.xml"/><Relationship Id="rId99" Type="http://schemas.openxmlformats.org/officeDocument/2006/relationships/slide" Target="slides/slide92.xml"/><Relationship Id="rId100" Type="http://schemas.openxmlformats.org/officeDocument/2006/relationships/slide" Target="slides/slide93.xml"/><Relationship Id="rId101" Type="http://schemas.openxmlformats.org/officeDocument/2006/relationships/slide" Target="slides/slide94.xml"/><Relationship Id="rId102" Type="http://schemas.openxmlformats.org/officeDocument/2006/relationships/slide" Target="slides/slide95.xml"/><Relationship Id="rId103" Type="http://schemas.openxmlformats.org/officeDocument/2006/relationships/slide" Target="slides/slide96.xml"/><Relationship Id="rId104" Type="http://schemas.openxmlformats.org/officeDocument/2006/relationships/slide" Target="slides/slide97.xml"/><Relationship Id="rId105" Type="http://schemas.openxmlformats.org/officeDocument/2006/relationships/slide" Target="slides/slide98.xml"/><Relationship Id="rId106" Type="http://schemas.openxmlformats.org/officeDocument/2006/relationships/slide" Target="slides/slide99.xml"/><Relationship Id="rId107" Type="http://schemas.openxmlformats.org/officeDocument/2006/relationships/slide" Target="slides/slide100.xml"/><Relationship Id="rId108" Type="http://schemas.openxmlformats.org/officeDocument/2006/relationships/slide" Target="slides/slide101.xml"/><Relationship Id="rId109" Type="http://schemas.openxmlformats.org/officeDocument/2006/relationships/slide" Target="slides/slide102.xml"/><Relationship Id="rId110" Type="http://schemas.openxmlformats.org/officeDocument/2006/relationships/slide" Target="slides/slide103.xml"/><Relationship Id="rId111" Type="http://schemas.openxmlformats.org/officeDocument/2006/relationships/slide" Target="slides/slide104.xml"/><Relationship Id="rId112" Type="http://schemas.openxmlformats.org/officeDocument/2006/relationships/slide" Target="slides/slide105.xml"/><Relationship Id="rId113" Type="http://schemas.openxmlformats.org/officeDocument/2006/relationships/slide" Target="slides/slide106.xml"/><Relationship Id="rId114" Type="http://schemas.openxmlformats.org/officeDocument/2006/relationships/slide" Target="slides/slide107.xml"/><Relationship Id="rId115" Type="http://schemas.openxmlformats.org/officeDocument/2006/relationships/slide" Target="slides/slide108.xml"/><Relationship Id="rId116" Type="http://schemas.openxmlformats.org/officeDocument/2006/relationships/slide" Target="slides/slide109.xml"/><Relationship Id="rId117" Type="http://schemas.openxmlformats.org/officeDocument/2006/relationships/slide" Target="slides/slide110.xml"/><Relationship Id="rId118" Type="http://schemas.openxmlformats.org/officeDocument/2006/relationships/slide" Target="slides/slide111.xml"/><Relationship Id="rId119" Type="http://schemas.openxmlformats.org/officeDocument/2006/relationships/slide" Target="slides/slide112.xml"/><Relationship Id="rId120" Type="http://schemas.openxmlformats.org/officeDocument/2006/relationships/slide" Target="slides/slide113.xml"/><Relationship Id="rId121" Type="http://schemas.openxmlformats.org/officeDocument/2006/relationships/slide" Target="slides/slide114.xml"/><Relationship Id="rId122" Type="http://schemas.openxmlformats.org/officeDocument/2006/relationships/slide" Target="slides/slide115.xml"/><Relationship Id="rId123" Type="http://schemas.openxmlformats.org/officeDocument/2006/relationships/slide" Target="slides/slide116.xml"/><Relationship Id="rId124" Type="http://schemas.openxmlformats.org/officeDocument/2006/relationships/slide" Target="slides/slide117.xml"/><Relationship Id="rId125" Type="http://schemas.openxmlformats.org/officeDocument/2006/relationships/slide" Target="slides/slide118.xml"/><Relationship Id="rId126" Type="http://schemas.openxmlformats.org/officeDocument/2006/relationships/slide" Target="slides/slide119.xml"/><Relationship Id="rId127" Type="http://schemas.openxmlformats.org/officeDocument/2006/relationships/slide" Target="slides/slide120.xml"/><Relationship Id="rId128" Type="http://schemas.openxmlformats.org/officeDocument/2006/relationships/slide" Target="slides/slide121.xml"/><Relationship Id="rId129" Type="http://schemas.openxmlformats.org/officeDocument/2006/relationships/slide" Target="slides/slide122.xml"/><Relationship Id="rId130" Type="http://schemas.openxmlformats.org/officeDocument/2006/relationships/slide" Target="slides/slide123.xml"/><Relationship Id="rId131" Type="http://schemas.openxmlformats.org/officeDocument/2006/relationships/slide" Target="slides/slide124.xml"/><Relationship Id="rId132" Type="http://schemas.openxmlformats.org/officeDocument/2006/relationships/slide" Target="slides/slide125.xml"/><Relationship Id="rId133" Type="http://schemas.openxmlformats.org/officeDocument/2006/relationships/slide" Target="slides/slide126.xml"/><Relationship Id="rId134" Type="http://schemas.openxmlformats.org/officeDocument/2006/relationships/slide" Target="slides/slide127.xml"/><Relationship Id="rId135" Type="http://schemas.openxmlformats.org/officeDocument/2006/relationships/slide" Target="slides/slide128.xml"/><Relationship Id="rId136" Type="http://schemas.openxmlformats.org/officeDocument/2006/relationships/slide" Target="slides/slide129.xml"/><Relationship Id="rId137" Type="http://schemas.openxmlformats.org/officeDocument/2006/relationships/slide" Target="slides/slide130.xml"/><Relationship Id="rId138" Type="http://schemas.openxmlformats.org/officeDocument/2006/relationships/slide" Target="slides/slide131.xml"/><Relationship Id="rId139" Type="http://schemas.openxmlformats.org/officeDocument/2006/relationships/slide" Target="slides/slide132.xml"/><Relationship Id="rId140" Type="http://schemas.openxmlformats.org/officeDocument/2006/relationships/slide" Target="slides/slide13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6.png>
</file>

<file path=ppt/media/image7.png>
</file>

<file path=ppt/media/image8.png>
</file>

<file path=ppt/media/image9.png>
</file>

<file path=ppt/media/media1.mp4>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201" name="Shape 201"/>
          <p:cNvSpPr/>
          <p:nvPr>
            <p:ph type="sldImg"/>
          </p:nvPr>
        </p:nvSpPr>
        <p:spPr>
          <a:xfrm>
            <a:off x="1143000" y="685800"/>
            <a:ext cx="4572000" cy="3429000"/>
          </a:xfrm>
          <a:prstGeom prst="rect">
            <a:avLst/>
          </a:prstGeom>
        </p:spPr>
        <p:txBody>
          <a:bodyPr/>
          <a:lstStyle/>
          <a:p>
            <a:pPr/>
          </a:p>
        </p:txBody>
      </p:sp>
      <p:sp>
        <p:nvSpPr>
          <p:cNvPr id="202" name="Shape 20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584200" latinLnBrk="0">
      <a:defRPr sz="2200">
        <a:latin typeface="Lucida Grande"/>
        <a:ea typeface="Lucida Grande"/>
        <a:cs typeface="Lucida Grande"/>
        <a:sym typeface="Lucida Grande"/>
      </a:defRPr>
    </a:lvl1pPr>
    <a:lvl2pPr indent="228600" defTabSz="584200" latinLnBrk="0">
      <a:defRPr sz="2200">
        <a:latin typeface="Lucida Grande"/>
        <a:ea typeface="Lucida Grande"/>
        <a:cs typeface="Lucida Grande"/>
        <a:sym typeface="Lucida Grande"/>
      </a:defRPr>
    </a:lvl2pPr>
    <a:lvl3pPr indent="457200" defTabSz="584200" latinLnBrk="0">
      <a:defRPr sz="2200">
        <a:latin typeface="Lucida Grande"/>
        <a:ea typeface="Lucida Grande"/>
        <a:cs typeface="Lucida Grande"/>
        <a:sym typeface="Lucida Grande"/>
      </a:defRPr>
    </a:lvl3pPr>
    <a:lvl4pPr indent="685800" defTabSz="584200" latinLnBrk="0">
      <a:defRPr sz="2200">
        <a:latin typeface="Lucida Grande"/>
        <a:ea typeface="Lucida Grande"/>
        <a:cs typeface="Lucida Grande"/>
        <a:sym typeface="Lucida Grande"/>
      </a:defRPr>
    </a:lvl4pPr>
    <a:lvl5pPr indent="914400" defTabSz="584200" latinLnBrk="0">
      <a:defRPr sz="2200">
        <a:latin typeface="Lucida Grande"/>
        <a:ea typeface="Lucida Grande"/>
        <a:cs typeface="Lucida Grande"/>
        <a:sym typeface="Lucida Grande"/>
      </a:defRPr>
    </a:lvl5pPr>
    <a:lvl6pPr indent="1143000" defTabSz="584200" latinLnBrk="0">
      <a:defRPr sz="2200">
        <a:latin typeface="Lucida Grande"/>
        <a:ea typeface="Lucida Grande"/>
        <a:cs typeface="Lucida Grande"/>
        <a:sym typeface="Lucida Grande"/>
      </a:defRPr>
    </a:lvl6pPr>
    <a:lvl7pPr indent="1371600" defTabSz="584200" latinLnBrk="0">
      <a:defRPr sz="2200">
        <a:latin typeface="Lucida Grande"/>
        <a:ea typeface="Lucida Grande"/>
        <a:cs typeface="Lucida Grande"/>
        <a:sym typeface="Lucida Grande"/>
      </a:defRPr>
    </a:lvl7pPr>
    <a:lvl8pPr indent="1600200" defTabSz="584200" latinLnBrk="0">
      <a:defRPr sz="2200">
        <a:latin typeface="Lucida Grande"/>
        <a:ea typeface="Lucida Grande"/>
        <a:cs typeface="Lucida Grande"/>
        <a:sym typeface="Lucida Grande"/>
      </a:defRPr>
    </a:lvl8pPr>
    <a:lvl9pPr indent="1828800" defTabSz="584200" latinLnBrk="0">
      <a:defRPr sz="2200">
        <a:latin typeface="Lucida Grande"/>
        <a:ea typeface="Lucida Grande"/>
        <a:cs typeface="Lucida Grande"/>
        <a:sym typeface="Lucida Grand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31.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36.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37.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38.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39.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40.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41.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42.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44.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45.xml"/><Relationship Id="rId2" Type="http://schemas.openxmlformats.org/officeDocument/2006/relationships/notesMaster" Target="../notesMasters/notesMaster1.xml"/></Relationships>

</file>

<file path=ppt/notesSlides/_rels/notesSlide28.xml.rels><?xml version="1.0" encoding="UTF-8"?>
<Relationships xmlns="http://schemas.openxmlformats.org/package/2006/relationships"><Relationship Id="rId1" Type="http://schemas.openxmlformats.org/officeDocument/2006/relationships/slide" Target="../slides/slide46.xml"/><Relationship Id="rId2" Type="http://schemas.openxmlformats.org/officeDocument/2006/relationships/notesMaster" Target="../notesMasters/notesMaster1.xml"/></Relationships>

</file>

<file path=ppt/notesSlides/_rels/notesSlide29.xml.rels><?xml version="1.0" encoding="UTF-8"?>
<Relationships xmlns="http://schemas.openxmlformats.org/package/2006/relationships"><Relationship Id="rId1" Type="http://schemas.openxmlformats.org/officeDocument/2006/relationships/slide" Target="../slides/slide47.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30.xml.rels><?xml version="1.0" encoding="UTF-8"?>
<Relationships xmlns="http://schemas.openxmlformats.org/package/2006/relationships"><Relationship Id="rId1" Type="http://schemas.openxmlformats.org/officeDocument/2006/relationships/slide" Target="../slides/slide51.xml"/><Relationship Id="rId2" Type="http://schemas.openxmlformats.org/officeDocument/2006/relationships/notesMaster" Target="../notesMasters/notesMaster1.xml"/></Relationships>

</file>

<file path=ppt/notesSlides/_rels/notesSlide31.xml.rels><?xml version="1.0" encoding="UTF-8"?>
<Relationships xmlns="http://schemas.openxmlformats.org/package/2006/relationships"><Relationship Id="rId1" Type="http://schemas.openxmlformats.org/officeDocument/2006/relationships/slide" Target="../slides/slide56.xml"/><Relationship Id="rId2" Type="http://schemas.openxmlformats.org/officeDocument/2006/relationships/notesMaster" Target="../notesMasters/notesMaster1.xml"/></Relationships>

</file>

<file path=ppt/notesSlides/_rels/notesSlide32.xml.rels><?xml version="1.0" encoding="UTF-8"?>
<Relationships xmlns="http://schemas.openxmlformats.org/package/2006/relationships"><Relationship Id="rId1" Type="http://schemas.openxmlformats.org/officeDocument/2006/relationships/slide" Target="../slides/slide59.xml"/><Relationship Id="rId2" Type="http://schemas.openxmlformats.org/officeDocument/2006/relationships/notesMaster" Target="../notesMasters/notesMaster1.xml"/></Relationships>

</file>

<file path=ppt/notesSlides/_rels/notesSlide33.xml.rels><?xml version="1.0" encoding="UTF-8"?>
<Relationships xmlns="http://schemas.openxmlformats.org/package/2006/relationships"><Relationship Id="rId1" Type="http://schemas.openxmlformats.org/officeDocument/2006/relationships/slide" Target="../slides/slide60.xml"/><Relationship Id="rId2" Type="http://schemas.openxmlformats.org/officeDocument/2006/relationships/notesMaster" Target="../notesMasters/notesMaster1.xml"/></Relationships>

</file>

<file path=ppt/notesSlides/_rels/notesSlide34.xml.rels><?xml version="1.0" encoding="UTF-8"?>
<Relationships xmlns="http://schemas.openxmlformats.org/package/2006/relationships"><Relationship Id="rId1" Type="http://schemas.openxmlformats.org/officeDocument/2006/relationships/slide" Target="../slides/slide62.xml"/><Relationship Id="rId2" Type="http://schemas.openxmlformats.org/officeDocument/2006/relationships/notesMaster" Target="../notesMasters/notesMaster1.xml"/></Relationships>

</file>

<file path=ppt/notesSlides/_rels/notesSlide35.xml.rels><?xml version="1.0" encoding="UTF-8"?>
<Relationships xmlns="http://schemas.openxmlformats.org/package/2006/relationships"><Relationship Id="rId1" Type="http://schemas.openxmlformats.org/officeDocument/2006/relationships/slide" Target="../slides/slide63.xml"/><Relationship Id="rId2" Type="http://schemas.openxmlformats.org/officeDocument/2006/relationships/notesMaster" Target="../notesMasters/notesMaster1.xml"/></Relationships>

</file>

<file path=ppt/notesSlides/_rels/notesSlide36.xml.rels><?xml version="1.0" encoding="UTF-8"?>
<Relationships xmlns="http://schemas.openxmlformats.org/package/2006/relationships"><Relationship Id="rId1" Type="http://schemas.openxmlformats.org/officeDocument/2006/relationships/slide" Target="../slides/slide64.xml"/><Relationship Id="rId2" Type="http://schemas.openxmlformats.org/officeDocument/2006/relationships/notesMaster" Target="../notesMasters/notesMaster1.xml"/></Relationships>

</file>

<file path=ppt/notesSlides/_rels/notesSlide37.xml.rels><?xml version="1.0" encoding="UTF-8"?>
<Relationships xmlns="http://schemas.openxmlformats.org/package/2006/relationships"><Relationship Id="rId1" Type="http://schemas.openxmlformats.org/officeDocument/2006/relationships/slide" Target="../slides/slide65.xml"/><Relationship Id="rId2" Type="http://schemas.openxmlformats.org/officeDocument/2006/relationships/notesMaster" Target="../notesMasters/notesMaster1.xml"/></Relationships>

</file>

<file path=ppt/notesSlides/_rels/notesSlide38.xml.rels><?xml version="1.0" encoding="UTF-8"?>
<Relationships xmlns="http://schemas.openxmlformats.org/package/2006/relationships"><Relationship Id="rId1" Type="http://schemas.openxmlformats.org/officeDocument/2006/relationships/slide" Target="../slides/slide66.xml"/><Relationship Id="rId2" Type="http://schemas.openxmlformats.org/officeDocument/2006/relationships/notesMaster" Target="../notesMasters/notesMaster1.xml"/></Relationships>

</file>

<file path=ppt/notesSlides/_rels/notesSlide39.xml.rels><?xml version="1.0" encoding="UTF-8"?>
<Relationships xmlns="http://schemas.openxmlformats.org/package/2006/relationships"><Relationship Id="rId1" Type="http://schemas.openxmlformats.org/officeDocument/2006/relationships/slide" Target="../slides/slide67.xml"/><Relationship Id="rId2" Type="http://schemas.openxmlformats.org/officeDocument/2006/relationships/notesMaster" Target="../notesMasters/notesMaster1.xml"/><Relationship Id="rId3" Type="http://schemas.openxmlformats.org/officeDocument/2006/relationships/hyperlink" Target="http://www.codingthearchitecture.com/2015/06/12/unit_and_integration_are_ambiguous_names_for_tests.html" TargetMode="External"/></Relationships>

</file>

<file path=ppt/notesSlides/_rels/notesSlide4.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40.xml.rels><?xml version="1.0" encoding="UTF-8"?>
<Relationships xmlns="http://schemas.openxmlformats.org/package/2006/relationships"><Relationship Id="rId1" Type="http://schemas.openxmlformats.org/officeDocument/2006/relationships/slide" Target="../slides/slide68.xml"/><Relationship Id="rId2" Type="http://schemas.openxmlformats.org/officeDocument/2006/relationships/notesMaster" Target="../notesMasters/notesMaster1.xml"/></Relationships>

</file>

<file path=ppt/notesSlides/_rels/notesSlide41.xml.rels><?xml version="1.0" encoding="UTF-8"?>
<Relationships xmlns="http://schemas.openxmlformats.org/package/2006/relationships"><Relationship Id="rId1" Type="http://schemas.openxmlformats.org/officeDocument/2006/relationships/slide" Target="../slides/slide70.xml"/><Relationship Id="rId2" Type="http://schemas.openxmlformats.org/officeDocument/2006/relationships/notesMaster" Target="../notesMasters/notesMaster1.xml"/></Relationships>

</file>

<file path=ppt/notesSlides/_rels/notesSlide42.xml.rels><?xml version="1.0" encoding="UTF-8"?>
<Relationships xmlns="http://schemas.openxmlformats.org/package/2006/relationships"><Relationship Id="rId1" Type="http://schemas.openxmlformats.org/officeDocument/2006/relationships/slide" Target="../slides/slide72.xml"/><Relationship Id="rId2" Type="http://schemas.openxmlformats.org/officeDocument/2006/relationships/notesMaster" Target="../notesMasters/notesMaster1.xml"/><Relationship Id="rId3" Type="http://schemas.openxmlformats.org/officeDocument/2006/relationships/hyperlink" Target="http://googletesting.blogspot.co.uk/2015/04/just-say-no-to-more-end-to-end-tests.html?m=1" TargetMode="External"/></Relationships>

</file>

<file path=ppt/notesSlides/_rels/notesSlide43.xml.rels><?xml version="1.0" encoding="UTF-8"?>
<Relationships xmlns="http://schemas.openxmlformats.org/package/2006/relationships"><Relationship Id="rId1" Type="http://schemas.openxmlformats.org/officeDocument/2006/relationships/slide" Target="../slides/slide74.xml"/><Relationship Id="rId2" Type="http://schemas.openxmlformats.org/officeDocument/2006/relationships/notesMaster" Target="../notesMasters/notesMaster1.xml"/></Relationships>

</file>

<file path=ppt/notesSlides/_rels/notesSlide44.xml.rels><?xml version="1.0" encoding="UTF-8"?>
<Relationships xmlns="http://schemas.openxmlformats.org/package/2006/relationships"><Relationship Id="rId1" Type="http://schemas.openxmlformats.org/officeDocument/2006/relationships/slide" Target="../slides/slide78.xml"/><Relationship Id="rId2" Type="http://schemas.openxmlformats.org/officeDocument/2006/relationships/notesMaster" Target="../notesMasters/notesMaster1.xml"/></Relationships>

</file>

<file path=ppt/notesSlides/_rels/notesSlide45.xml.rels><?xml version="1.0" encoding="UTF-8"?>
<Relationships xmlns="http://schemas.openxmlformats.org/package/2006/relationships"><Relationship Id="rId1" Type="http://schemas.openxmlformats.org/officeDocument/2006/relationships/slide" Target="../slides/slide85.xml"/><Relationship Id="rId2" Type="http://schemas.openxmlformats.org/officeDocument/2006/relationships/notesMaster" Target="../notesMasters/notesMaster1.xml"/></Relationships>

</file>

<file path=ppt/notesSlides/_rels/notesSlide46.xml.rels><?xml version="1.0" encoding="UTF-8"?>
<Relationships xmlns="http://schemas.openxmlformats.org/package/2006/relationships"><Relationship Id="rId1" Type="http://schemas.openxmlformats.org/officeDocument/2006/relationships/slide" Target="../slides/slide86.xml"/><Relationship Id="rId2" Type="http://schemas.openxmlformats.org/officeDocument/2006/relationships/notesMaster" Target="../notesMasters/notesMaster1.xml"/></Relationships>

</file>

<file path=ppt/notesSlides/_rels/notesSlide47.xml.rels><?xml version="1.0" encoding="UTF-8"?>
<Relationships xmlns="http://schemas.openxmlformats.org/package/2006/relationships"><Relationship Id="rId1" Type="http://schemas.openxmlformats.org/officeDocument/2006/relationships/slide" Target="../slides/slide87.xml"/><Relationship Id="rId2" Type="http://schemas.openxmlformats.org/officeDocument/2006/relationships/notesMaster" Target="../notesMasters/notesMaster1.xml"/></Relationships>

</file>

<file path=ppt/notesSlides/_rels/notesSlide48.xml.rels><?xml version="1.0" encoding="UTF-8"?>
<Relationships xmlns="http://schemas.openxmlformats.org/package/2006/relationships"><Relationship Id="rId1" Type="http://schemas.openxmlformats.org/officeDocument/2006/relationships/slide" Target="../slides/slide89.xml"/><Relationship Id="rId2" Type="http://schemas.openxmlformats.org/officeDocument/2006/relationships/notesMaster" Target="../notesMasters/notesMaster1.xml"/></Relationships>

</file>

<file path=ppt/notesSlides/_rels/notesSlide49.xml.rels><?xml version="1.0" encoding="UTF-8"?>
<Relationships xmlns="http://schemas.openxmlformats.org/package/2006/relationships"><Relationship Id="rId1" Type="http://schemas.openxmlformats.org/officeDocument/2006/relationships/slide" Target="../slides/slide97.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50.xml.rels><?xml version="1.0" encoding="UTF-8"?>
<Relationships xmlns="http://schemas.openxmlformats.org/package/2006/relationships"><Relationship Id="rId1" Type="http://schemas.openxmlformats.org/officeDocument/2006/relationships/slide" Target="../slides/slide98.xml"/><Relationship Id="rId2" Type="http://schemas.openxmlformats.org/officeDocument/2006/relationships/notesMaster" Target="../notesMasters/notesMaster1.xml"/></Relationships>

</file>

<file path=ppt/notesSlides/_rels/notesSlide51.xml.rels><?xml version="1.0" encoding="UTF-8"?>
<Relationships xmlns="http://schemas.openxmlformats.org/package/2006/relationships"><Relationship Id="rId1" Type="http://schemas.openxmlformats.org/officeDocument/2006/relationships/slide" Target="../slides/slide99.xml"/><Relationship Id="rId2" Type="http://schemas.openxmlformats.org/officeDocument/2006/relationships/notesMaster" Target="../notesMasters/notesMaster1.xml"/></Relationships>

</file>

<file path=ppt/notesSlides/_rels/notesSlide52.xml.rels><?xml version="1.0" encoding="UTF-8"?>
<Relationships xmlns="http://schemas.openxmlformats.org/package/2006/relationships"><Relationship Id="rId1" Type="http://schemas.openxmlformats.org/officeDocument/2006/relationships/slide" Target="../slides/slide106.xml"/><Relationship Id="rId2" Type="http://schemas.openxmlformats.org/officeDocument/2006/relationships/notesMaster" Target="../notesMasters/notesMaster1.xml"/><Relationship Id="rId3" Type="http://schemas.openxmlformats.org/officeDocument/2006/relationships/hyperlink" Target="https://tidbits.com/2019/10/21/six-reasons-why-ios-13-and-catalina-are-so-buggy" TargetMode="External"/></Relationships>

</file>

<file path=ppt/notesSlides/_rels/notesSlide53.xml.rels><?xml version="1.0" encoding="UTF-8"?>
<Relationships xmlns="http://schemas.openxmlformats.org/package/2006/relationships"><Relationship Id="rId1" Type="http://schemas.openxmlformats.org/officeDocument/2006/relationships/slide" Target="../slides/slide119.xml"/><Relationship Id="rId2" Type="http://schemas.openxmlformats.org/officeDocument/2006/relationships/notesMaster" Target="../notesMasters/notesMaster1.xml"/></Relationships>

</file>

<file path=ppt/notesSlides/_rels/notesSlide54.xml.rels><?xml version="1.0" encoding="UTF-8"?>
<Relationships xmlns="http://schemas.openxmlformats.org/package/2006/relationships"><Relationship Id="rId1" Type="http://schemas.openxmlformats.org/officeDocument/2006/relationships/slide" Target="../slides/slide126.xml"/><Relationship Id="rId2" Type="http://schemas.openxmlformats.org/officeDocument/2006/relationships/notesMaster" Target="../notesMasters/notesMaster1.xml"/></Relationships>

</file>

<file path=ppt/notesSlides/_rels/notesSlide55.xml.rels><?xml version="1.0" encoding="UTF-8"?>
<Relationships xmlns="http://schemas.openxmlformats.org/package/2006/relationships"><Relationship Id="rId1" Type="http://schemas.openxmlformats.org/officeDocument/2006/relationships/slide" Target="../slides/slide128.xml"/><Relationship Id="rId2" Type="http://schemas.openxmlformats.org/officeDocument/2006/relationships/notesMaster" Target="../notesMasters/notesMaster1.xml"/></Relationships>

</file>

<file path=ppt/notesSlides/_rels/notesSlide56.xml.rels><?xml version="1.0" encoding="UTF-8"?>
<Relationships xmlns="http://schemas.openxmlformats.org/package/2006/relationships"><Relationship Id="rId1" Type="http://schemas.openxmlformats.org/officeDocument/2006/relationships/slide" Target="../slides/slide129.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2" name="Shape 212"/>
          <p:cNvSpPr/>
          <p:nvPr>
            <p:ph type="sldImg"/>
          </p:nvPr>
        </p:nvSpPr>
        <p:spPr>
          <a:prstGeom prst="rect">
            <a:avLst/>
          </a:prstGeom>
        </p:spPr>
        <p:txBody>
          <a:bodyPr/>
          <a:lstStyle/>
          <a:p>
            <a:pPr/>
          </a:p>
        </p:txBody>
      </p:sp>
      <p:sp>
        <p:nvSpPr>
          <p:cNvPr id="213" name="Shape 213"/>
          <p:cNvSpPr/>
          <p:nvPr>
            <p:ph type="body" sz="quarter" idx="1"/>
          </p:nvPr>
        </p:nvSpPr>
        <p:spPr>
          <a:prstGeom prst="rect">
            <a:avLst/>
          </a:prstGeom>
        </p:spPr>
        <p:txBody>
          <a:bodyPr/>
          <a:lstStyle/>
          <a:p>
            <a:pPr/>
            <a:r>
              <a:t>as atividades de teste tem como principal objetivo…</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5" name="Shape 275"/>
          <p:cNvSpPr/>
          <p:nvPr>
            <p:ph type="sldImg"/>
          </p:nvPr>
        </p:nvSpPr>
        <p:spPr>
          <a:prstGeom prst="rect">
            <a:avLst/>
          </a:prstGeom>
        </p:spPr>
        <p:txBody>
          <a:bodyPr/>
          <a:lstStyle/>
          <a:p>
            <a:pPr/>
          </a:p>
        </p:txBody>
      </p:sp>
      <p:sp>
        <p:nvSpPr>
          <p:cNvPr id="276" name="Shape 276"/>
          <p:cNvSpPr/>
          <p:nvPr>
            <p:ph type="body" sz="quarter" idx="1"/>
          </p:nvPr>
        </p:nvSpPr>
        <p:spPr>
          <a:prstGeom prst="rect">
            <a:avLst/>
          </a:prstGeom>
        </p:spPr>
        <p:txBody>
          <a:bodyPr/>
          <a:lstStyle/>
          <a:p>
            <a:pPr/>
            <a:r>
              <a:t>normalmente agrupados em features…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9" name="Shape 289"/>
          <p:cNvSpPr/>
          <p:nvPr>
            <p:ph type="sldImg"/>
          </p:nvPr>
        </p:nvSpPr>
        <p:spPr>
          <a:prstGeom prst="rect">
            <a:avLst/>
          </a:prstGeom>
        </p:spPr>
        <p:txBody>
          <a:bodyPr/>
          <a:lstStyle/>
          <a:p>
            <a:pPr/>
          </a:p>
        </p:txBody>
      </p:sp>
      <p:sp>
        <p:nvSpPr>
          <p:cNvPr id="290" name="Shape 290"/>
          <p:cNvSpPr/>
          <p:nvPr>
            <p:ph type="body" sz="quarter" idx="1"/>
          </p:nvPr>
        </p:nvSpPr>
        <p:spPr>
          <a:prstGeom prst="rect">
            <a:avLst/>
          </a:prstGeom>
        </p:spPr>
        <p:txBody>
          <a:bodyPr/>
          <a:lstStyle/>
          <a:p>
            <a:pPr/>
            <a:r>
              <a:t>nesse tipo especifico de teste de aceitação…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 name="Shape 299"/>
          <p:cNvSpPr/>
          <p:nvPr>
            <p:ph type="sldImg"/>
          </p:nvPr>
        </p:nvSpPr>
        <p:spPr>
          <a:prstGeom prst="rect">
            <a:avLst/>
          </a:prstGeom>
        </p:spPr>
        <p:txBody>
          <a:bodyPr/>
          <a:lstStyle/>
          <a:p>
            <a:pPr/>
          </a:p>
        </p:txBody>
      </p:sp>
      <p:sp>
        <p:nvSpPr>
          <p:cNvPr id="300" name="Shape 300"/>
          <p:cNvSpPr/>
          <p:nvPr>
            <p:ph type="body" sz="quarter" idx="1"/>
          </p:nvPr>
        </p:nvSpPr>
        <p:spPr>
          <a:prstGeom prst="rect">
            <a:avLst/>
          </a:prstGeom>
        </p:spPr>
        <p:txBody>
          <a:bodyPr/>
          <a:lstStyle/>
          <a:p>
            <a:pPr/>
            <a:r>
              <a:t>we could do that manually, or we could write a program that does that!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3" name="Shape 303"/>
          <p:cNvSpPr/>
          <p:nvPr>
            <p:ph type="sldImg"/>
          </p:nvPr>
        </p:nvSpPr>
        <p:spPr>
          <a:prstGeom prst="rect">
            <a:avLst/>
          </a:prstGeom>
        </p:spPr>
        <p:txBody>
          <a:bodyPr/>
          <a:lstStyle/>
          <a:p>
            <a:pPr/>
          </a:p>
        </p:txBody>
      </p:sp>
      <p:sp>
        <p:nvSpPr>
          <p:cNvPr id="304" name="Shape 304"/>
          <p:cNvSpPr/>
          <p:nvPr>
            <p:ph type="body" sz="quarter" idx="1"/>
          </p:nvPr>
        </p:nvSpPr>
        <p:spPr>
          <a:prstGeom prst="rect">
            <a:avLst/>
          </a:prstGeom>
        </p:spPr>
        <p:txBody>
          <a:bodyPr/>
          <a:lstStyle/>
          <a:p>
            <a:pPr/>
            <a:r>
              <a:t>as vantagens de automatizar…</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8" name="Shape 328"/>
          <p:cNvSpPr/>
          <p:nvPr>
            <p:ph type="sldImg"/>
          </p:nvPr>
        </p:nvSpPr>
        <p:spPr>
          <a:prstGeom prst="rect">
            <a:avLst/>
          </a:prstGeom>
        </p:spPr>
        <p:txBody>
          <a:bodyPr/>
          <a:lstStyle/>
          <a:p>
            <a:pPr/>
          </a:p>
        </p:txBody>
      </p:sp>
      <p:sp>
        <p:nvSpPr>
          <p:cNvPr id="329" name="Shape 329"/>
          <p:cNvSpPr/>
          <p:nvPr>
            <p:ph type="body" sz="quarter" idx="1"/>
          </p:nvPr>
        </p:nvSpPr>
        <p:spPr>
          <a:prstGeom prst="rect">
            <a:avLst/>
          </a:prstGeom>
        </p:spPr>
        <p:txBody>
          <a:bodyPr/>
          <a:lstStyle/>
          <a:p>
            <a:pPr>
              <a:defRPr b="1" sz="3300">
                <a:solidFill>
                  <a:srgbClr val="FE2B00"/>
                </a:solidFill>
              </a:defRPr>
            </a:pPr>
            <a:r>
              <a:t>vai ate Integração do branch testes (basicamente so olhar ele)</a:t>
            </a:r>
          </a:p>
          <a:p>
            <a:pPr>
              <a:defRPr b="1" sz="3300">
                <a:solidFill>
                  <a:srgbClr val="FE2B00"/>
                </a:solidFill>
              </a:defRPr>
            </a:pPr>
          </a:p>
          <a:p>
            <a:pPr>
              <a:defRPr b="1" sz="3300">
                <a:solidFill>
                  <a:srgbClr val="FE2B00"/>
                </a:solidFill>
              </a:defRPr>
            </a:pPr>
            <a:r>
              <a:t>AJUSTAR COMMITS POIS ESTAO BEM BAGUNCADOS</a:t>
            </a:r>
          </a:p>
          <a:p>
            <a:pPr>
              <a:defRPr b="1" sz="3300">
                <a:solidFill>
                  <a:srgbClr val="FE2B00"/>
                </a:solidFill>
              </a:defRPr>
            </a:pPr>
          </a:p>
          <a:p>
            <a:pPr>
              <a:defRPr b="1" sz="3300">
                <a:solidFill>
                  <a:srgbClr val="FE2B00"/>
                </a:solidFill>
              </a:defRPr>
            </a:pPr>
            <a:r>
              <a:t>diffs ficam difíceis de visualizar na tela: unificar a visão ou mostrar o arquivo</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2" name="Shape 332"/>
          <p:cNvSpPr/>
          <p:nvPr>
            <p:ph type="sldImg"/>
          </p:nvPr>
        </p:nvSpPr>
        <p:spPr>
          <a:prstGeom prst="rect">
            <a:avLst/>
          </a:prstGeom>
        </p:spPr>
        <p:txBody>
          <a:bodyPr/>
          <a:lstStyle/>
          <a:p>
            <a:pPr/>
          </a:p>
        </p:txBody>
      </p:sp>
      <p:sp>
        <p:nvSpPr>
          <p:cNvPr id="333" name="Shape 333"/>
          <p:cNvSpPr/>
          <p:nvPr>
            <p:ph type="body" sz="quarter" idx="1"/>
          </p:nvPr>
        </p:nvSpPr>
        <p:spPr>
          <a:prstGeom prst="rect">
            <a:avLst/>
          </a:prstGeom>
        </p:spPr>
        <p:txBody>
          <a:bodyPr/>
          <a:lstStyle/>
          <a:p>
            <a:pPr/>
            <a:r>
              <a:t>Indo de aluno por aluno, verificando o progresso, e registrando como comentário no assignment do classroom.</a:t>
            </a:r>
          </a:p>
          <a:p>
            <a:pPr/>
          </a:p>
          <a:p>
            <a:pPr/>
            <a:r>
              <a:t>You can find assertions on the web that say</a:t>
            </a:r>
          </a:p>
          <a:p>
            <a:pPr/>
          </a:p>
          <a:p>
            <a:pPr/>
            <a:r>
              <a:t>POST should be used to create a resource, and PUT should be used to modify one</a:t>
            </a:r>
          </a:p>
          <a:p>
            <a:pPr/>
            <a:r>
              <a:t>PUT should be used to create a resource, and POST should be used to modify one</a:t>
            </a:r>
          </a:p>
          <a:p>
            <a:pPr/>
            <a:r>
              <a:t>Neither is quite right.</a:t>
            </a:r>
          </a:p>
          <a:p>
            <a:pPr/>
          </a:p>
          <a:p>
            <a:pPr/>
            <a:r>
              <a:t>Better is to choose between PUT and POST based on idempotence of the action.</a:t>
            </a:r>
          </a:p>
          <a:p>
            <a:pPr/>
          </a:p>
          <a:p>
            <a:pPr/>
            <a:r>
              <a:t>PUT implies putting a resource - completely replacing whatever is available at the given URL with a different thing. By definition, a PUT is idempotent. Do it as many times as you like, and the result is the same. x=5 is idempotent. You can PUT a resource whether it previously exists, or not (eg, to Create, or to Update)!</a:t>
            </a:r>
          </a:p>
          <a:p>
            <a:pPr/>
          </a:p>
          <a:p>
            <a:pPr/>
            <a:r>
              <a:t>POST updates a resource, adds a subsidiary resource, or causes a change. A POST is not idempotent, in the way that x++ is not idempotent.</a:t>
            </a:r>
          </a:p>
          <a:p>
            <a:pPr/>
          </a:p>
          <a:p>
            <a:pPr/>
            <a:r>
              <a:t>By this argument, PUT is for creating when you know the URL of the thing you will create. POST can be used to create when you know the URL of the "factory" or manager for the category of things you want to create.</a:t>
            </a:r>
          </a:p>
          <a:p>
            <a:pPr/>
          </a:p>
          <a:p>
            <a:pPr/>
            <a:r>
              <a:t>so:</a:t>
            </a:r>
          </a:p>
          <a:p>
            <a:pPr/>
          </a:p>
          <a:p>
            <a:pPr/>
            <a:r>
              <a:t>POST /expense-report</a:t>
            </a:r>
          </a:p>
          <a:p>
            <a:pPr/>
            <a:r>
              <a:t>or:</a:t>
            </a:r>
          </a:p>
          <a:p>
            <a:pPr/>
          </a:p>
          <a:p>
            <a:pPr/>
            <a:r>
              <a:t>PUT  /expense-report/10929</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6" name="Shape 336"/>
          <p:cNvSpPr/>
          <p:nvPr>
            <p:ph type="sldImg"/>
          </p:nvPr>
        </p:nvSpPr>
        <p:spPr>
          <a:prstGeom prst="rect">
            <a:avLst/>
          </a:prstGeom>
        </p:spPr>
        <p:txBody>
          <a:bodyPr/>
          <a:lstStyle/>
          <a:p>
            <a:pPr/>
          </a:p>
        </p:txBody>
      </p:sp>
      <p:sp>
        <p:nvSpPr>
          <p:cNvPr id="337" name="Shape 337"/>
          <p:cNvSpPr/>
          <p:nvPr>
            <p:ph type="body" sz="quarter" idx="1"/>
          </p:nvPr>
        </p:nvSpPr>
        <p:spPr>
          <a:prstGeom prst="rect">
            <a:avLst/>
          </a:prstGeom>
        </p:spPr>
        <p:txBody>
          <a:bodyPr/>
          <a:lstStyle>
            <a:lvl1pPr>
              <a:defRPr>
                <a:solidFill>
                  <a:srgbClr val="FE2B00"/>
                </a:solidFill>
              </a:defRPr>
            </a:lvl1pPr>
          </a:lstStyle>
          <a:p>
            <a:pPr/>
            <a:r>
              <a:t>DEIXAR PARTE DE SERVICO PARA A PROXIMA AULA: UM TIPO DE TESTE POR CADA AULA, FICA MELHOR DISTRIBUIDO, E EVITA AULAS SO DE ROTEIRO!!!!!!!!!</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6" name="Shape 346"/>
          <p:cNvSpPr/>
          <p:nvPr>
            <p:ph type="sldImg"/>
          </p:nvPr>
        </p:nvSpPr>
        <p:spPr>
          <a:prstGeom prst="rect">
            <a:avLst/>
          </a:prstGeom>
        </p:spPr>
        <p:txBody>
          <a:bodyPr/>
          <a:lstStyle/>
          <a:p>
            <a:pPr/>
          </a:p>
        </p:txBody>
      </p:sp>
      <p:sp>
        <p:nvSpPr>
          <p:cNvPr id="347" name="Shape 347"/>
          <p:cNvSpPr/>
          <p:nvPr>
            <p:ph type="body" sz="quarter" idx="1"/>
          </p:nvPr>
        </p:nvSpPr>
        <p:spPr>
          <a:prstGeom prst="rect">
            <a:avLst/>
          </a:prstGeom>
        </p:spPr>
        <p:txBody>
          <a:bodyPr/>
          <a:lstStyle/>
          <a:p>
            <a:pPr/>
            <a:r>
              <a:t>consiste basicamente em </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0" name="Shape 350"/>
          <p:cNvSpPr/>
          <p:nvPr>
            <p:ph type="sldImg"/>
          </p:nvPr>
        </p:nvSpPr>
        <p:spPr>
          <a:prstGeom prst="rect">
            <a:avLst/>
          </a:prstGeom>
        </p:spPr>
        <p:txBody>
          <a:bodyPr/>
          <a:lstStyle/>
          <a:p>
            <a:pPr/>
          </a:p>
        </p:txBody>
      </p:sp>
      <p:sp>
        <p:nvSpPr>
          <p:cNvPr id="351" name="Shape 351"/>
          <p:cNvSpPr/>
          <p:nvPr>
            <p:ph type="body" sz="quarter" idx="1"/>
          </p:nvPr>
        </p:nvSpPr>
        <p:spPr>
          <a:prstGeom prst="rect">
            <a:avLst/>
          </a:prstGeom>
        </p:spPr>
        <p:txBody>
          <a:bodyPr/>
          <a:lstStyle/>
          <a:p>
            <a:pPr/>
            <a:r>
              <a:t>uma opção é testar exercitando a GUI …</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4" name="Shape 354"/>
          <p:cNvSpPr/>
          <p:nvPr>
            <p:ph type="sldImg"/>
          </p:nvPr>
        </p:nvSpPr>
        <p:spPr>
          <a:prstGeom prst="rect">
            <a:avLst/>
          </a:prstGeom>
        </p:spPr>
        <p:txBody>
          <a:bodyPr/>
          <a:lstStyle/>
          <a:p>
            <a:pPr/>
          </a:p>
        </p:txBody>
      </p:sp>
      <p:sp>
        <p:nvSpPr>
          <p:cNvPr id="355" name="Shape 355"/>
          <p:cNvSpPr/>
          <p:nvPr>
            <p:ph type="body" sz="quarter" idx="1"/>
          </p:nvPr>
        </p:nvSpPr>
        <p:spPr>
          <a:prstGeom prst="rect">
            <a:avLst/>
          </a:prstGeom>
        </p:spPr>
        <p:txBody>
          <a:bodyPr/>
          <a:lstStyle/>
          <a:p>
            <a:pPr/>
            <a:r>
              <a:t>mas agora vamos discutir como testar exercitando o servidor…</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Shape 229"/>
          <p:cNvSpPr/>
          <p:nvPr>
            <p:ph type="sldImg"/>
          </p:nvPr>
        </p:nvSpPr>
        <p:spPr>
          <a:prstGeom prst="rect">
            <a:avLst/>
          </a:prstGeom>
        </p:spPr>
        <p:txBody>
          <a:bodyPr/>
          <a:lstStyle/>
          <a:p>
            <a:pPr/>
          </a:p>
        </p:txBody>
      </p:sp>
      <p:sp>
        <p:nvSpPr>
          <p:cNvPr id="230" name="Shape 230"/>
          <p:cNvSpPr/>
          <p:nvPr>
            <p:ph type="body" sz="quarter" idx="1"/>
          </p:nvPr>
        </p:nvSpPr>
        <p:spPr>
          <a:prstGeom prst="rect">
            <a:avLst/>
          </a:prstGeom>
        </p:spPr>
        <p:txBody>
          <a:bodyPr/>
          <a:lstStyle/>
          <a:p>
            <a:pPr/>
            <a:r>
              <a:t>creating and executing tests increase costs, but detecting and helping to locate bugs decrease costs and avoid disasters, supporting more refactoring also decrease costs</a:t>
            </a:r>
          </a:p>
          <a:p>
            <a:pPr/>
          </a:p>
          <a:p>
            <a:pPr/>
            <a:r>
              <a:t>se comporta como esperado, se refere aos requisitos, que podem cobrir diversos aspectos…</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8" name="Shape 358"/>
          <p:cNvSpPr/>
          <p:nvPr>
            <p:ph type="sldImg"/>
          </p:nvPr>
        </p:nvSpPr>
        <p:spPr>
          <a:prstGeom prst="rect">
            <a:avLst/>
          </a:prstGeom>
        </p:spPr>
        <p:txBody>
          <a:bodyPr/>
          <a:lstStyle/>
          <a:p>
            <a:pPr/>
          </a:p>
        </p:txBody>
      </p:sp>
      <p:sp>
        <p:nvSpPr>
          <p:cNvPr id="359" name="Shape 359"/>
          <p:cNvSpPr/>
          <p:nvPr>
            <p:ph type="body" sz="quarter" idx="1"/>
          </p:nvPr>
        </p:nvSpPr>
        <p:spPr>
          <a:prstGeom prst="rect">
            <a:avLst/>
          </a:prstGeom>
        </p:spPr>
        <p:txBody>
          <a:bodyPr/>
          <a:lstStyle/>
          <a:p>
            <a:pPr/>
            <a:r>
              <a:t>mas por que os dois tipos de teste?</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2" name="Shape 362"/>
          <p:cNvSpPr/>
          <p:nvPr>
            <p:ph type="sldImg"/>
          </p:nvPr>
        </p:nvSpPr>
        <p:spPr>
          <a:prstGeom prst="rect">
            <a:avLst/>
          </a:prstGeom>
        </p:spPr>
        <p:txBody>
          <a:bodyPr/>
          <a:lstStyle/>
          <a:p>
            <a:pPr/>
          </a:p>
        </p:txBody>
      </p:sp>
      <p:sp>
        <p:nvSpPr>
          <p:cNvPr id="363" name="Shape 363"/>
          <p:cNvSpPr/>
          <p:nvPr>
            <p:ph type="body" sz="quarter" idx="1"/>
          </p:nvPr>
        </p:nvSpPr>
        <p:spPr>
          <a:prstGeom prst="rect">
            <a:avLst/>
          </a:prstGeom>
        </p:spPr>
        <p:txBody>
          <a:bodyPr/>
          <a:lstStyle/>
          <a:p>
            <a:pPr/>
            <a:r>
              <a:t>primeiro…</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7" name="Shape 367"/>
          <p:cNvSpPr/>
          <p:nvPr>
            <p:ph type="sldImg"/>
          </p:nvPr>
        </p:nvSpPr>
        <p:spPr>
          <a:prstGeom prst="rect">
            <a:avLst/>
          </a:prstGeom>
        </p:spPr>
        <p:txBody>
          <a:bodyPr/>
          <a:lstStyle/>
          <a:p>
            <a:pPr/>
          </a:p>
        </p:txBody>
      </p:sp>
      <p:sp>
        <p:nvSpPr>
          <p:cNvPr id="368" name="Shape 368"/>
          <p:cNvSpPr/>
          <p:nvPr>
            <p:ph type="body" sz="quarter" idx="1"/>
          </p:nvPr>
        </p:nvSpPr>
        <p:spPr>
          <a:prstGeom prst="rect">
            <a:avLst/>
          </a:prstGeom>
        </p:spPr>
        <p:txBody>
          <a:bodyPr/>
          <a:lstStyle/>
          <a:p>
            <a:pPr/>
            <a:r>
              <a:t>mas, cuidado</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1" name="Shape 371"/>
          <p:cNvSpPr/>
          <p:nvPr>
            <p:ph type="sldImg"/>
          </p:nvPr>
        </p:nvSpPr>
        <p:spPr>
          <a:prstGeom prst="rect">
            <a:avLst/>
          </a:prstGeom>
        </p:spPr>
        <p:txBody>
          <a:bodyPr/>
          <a:lstStyle/>
          <a:p>
            <a:pPr/>
          </a:p>
        </p:txBody>
      </p:sp>
      <p:sp>
        <p:nvSpPr>
          <p:cNvPr id="372" name="Shape 372"/>
          <p:cNvSpPr/>
          <p:nvPr>
            <p:ph type="body" sz="quarter" idx="1"/>
          </p:nvPr>
        </p:nvSpPr>
        <p:spPr>
          <a:prstGeom prst="rect">
            <a:avLst/>
          </a:prstGeom>
        </p:spPr>
        <p:txBody>
          <a:bodyPr/>
          <a:lstStyle/>
          <a:p>
            <a:pPr/>
            <a:r>
              <a:t>o segundo principal motivo para ter os dois tipos de teste…</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6" name="Shape 376"/>
          <p:cNvSpPr/>
          <p:nvPr>
            <p:ph type="sldImg"/>
          </p:nvPr>
        </p:nvSpPr>
        <p:spPr>
          <a:prstGeom prst="rect">
            <a:avLst/>
          </a:prstGeom>
        </p:spPr>
        <p:txBody>
          <a:bodyPr/>
          <a:lstStyle/>
          <a:p>
            <a:pPr/>
          </a:p>
        </p:txBody>
      </p:sp>
      <p:sp>
        <p:nvSpPr>
          <p:cNvPr id="377" name="Shape 377"/>
          <p:cNvSpPr/>
          <p:nvPr>
            <p:ph type="body" sz="quarter" idx="1"/>
          </p:nvPr>
        </p:nvSpPr>
        <p:spPr>
          <a:prstGeom prst="rect">
            <a:avLst/>
          </a:prstGeom>
        </p:spPr>
        <p:txBody>
          <a:bodyPr/>
          <a:lstStyle/>
          <a:p>
            <a:pPr/>
            <a:r>
              <a:t>se os dois dao bronca…</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1" name="Shape 381"/>
          <p:cNvSpPr/>
          <p:nvPr>
            <p:ph type="sldImg"/>
          </p:nvPr>
        </p:nvSpPr>
        <p:spPr>
          <a:prstGeom prst="rect">
            <a:avLst/>
          </a:prstGeom>
        </p:spPr>
        <p:txBody>
          <a:bodyPr/>
          <a:lstStyle/>
          <a:p>
            <a:pPr/>
          </a:p>
        </p:txBody>
      </p:sp>
      <p:sp>
        <p:nvSpPr>
          <p:cNvPr id="382" name="Shape 382"/>
          <p:cNvSpPr/>
          <p:nvPr>
            <p:ph type="body" sz="quarter" idx="1"/>
          </p:nvPr>
        </p:nvSpPr>
        <p:spPr>
          <a:prstGeom prst="rect">
            <a:avLst/>
          </a:prstGeom>
        </p:spPr>
        <p:txBody>
          <a:bodyPr/>
          <a:lstStyle/>
          <a:p>
            <a:pPr/>
            <a:r>
              <a:t>se so os de gui dao bronca</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6" name="Shape 386"/>
          <p:cNvSpPr/>
          <p:nvPr>
            <p:ph type="sldImg"/>
          </p:nvPr>
        </p:nvSpPr>
        <p:spPr>
          <a:prstGeom prst="rect">
            <a:avLst/>
          </a:prstGeom>
        </p:spPr>
        <p:txBody>
          <a:bodyPr/>
          <a:lstStyle/>
          <a:p>
            <a:pPr/>
          </a:p>
        </p:txBody>
      </p:sp>
      <p:sp>
        <p:nvSpPr>
          <p:cNvPr id="387" name="Shape 387"/>
          <p:cNvSpPr/>
          <p:nvPr>
            <p:ph type="body" sz="quarter" idx="1"/>
          </p:nvPr>
        </p:nvSpPr>
        <p:spPr>
          <a:prstGeom prst="rect">
            <a:avLst/>
          </a:prstGeom>
        </p:spPr>
        <p:txBody>
          <a:bodyPr/>
          <a:lstStyle/>
          <a:p>
            <a:pPr/>
            <a:r>
              <a:t>vamos ver agora um exemplo…</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1" name="Shape 391"/>
          <p:cNvSpPr/>
          <p:nvPr>
            <p:ph type="sldImg"/>
          </p:nvPr>
        </p:nvSpPr>
        <p:spPr>
          <a:prstGeom prst="rect">
            <a:avLst/>
          </a:prstGeom>
        </p:spPr>
        <p:txBody>
          <a:bodyPr/>
          <a:lstStyle/>
          <a:p>
            <a:pPr/>
          </a:p>
        </p:txBody>
      </p:sp>
      <p:sp>
        <p:nvSpPr>
          <p:cNvPr id="392" name="Shape 392"/>
          <p:cNvSpPr/>
          <p:nvPr>
            <p:ph type="body" sz="quarter" idx="1"/>
          </p:nvPr>
        </p:nvSpPr>
        <p:spPr>
          <a:prstGeom prst="rect">
            <a:avLst/>
          </a:prstGeom>
        </p:spPr>
        <p:txBody>
          <a:bodyPr/>
          <a:lstStyle/>
          <a:p>
            <a:pPr/>
            <a:r>
              <a:t>nenhuma menção a gui na descrição e na implementação… </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6" name="Shape 396"/>
          <p:cNvSpPr/>
          <p:nvPr>
            <p:ph type="sldImg"/>
          </p:nvPr>
        </p:nvSpPr>
        <p:spPr>
          <a:prstGeom prst="rect">
            <a:avLst/>
          </a:prstGeom>
        </p:spPr>
        <p:txBody>
          <a:bodyPr/>
          <a:lstStyle/>
          <a:p>
            <a:pPr/>
          </a:p>
        </p:txBody>
      </p:sp>
      <p:sp>
        <p:nvSpPr>
          <p:cNvPr id="397" name="Shape 397"/>
          <p:cNvSpPr/>
          <p:nvPr>
            <p:ph type="body" sz="quarter" idx="1"/>
          </p:nvPr>
        </p:nvSpPr>
        <p:spPr>
          <a:prstGeom prst="rect">
            <a:avLst/>
          </a:prstGeom>
        </p:spPr>
        <p:txBody>
          <a:bodyPr/>
          <a:lstStyle/>
          <a:p>
            <a:pPr/>
            <a:r>
              <a:t>assumindo que o sistema é inicializado para cada teste</a:t>
            </a:r>
          </a:p>
          <a:p>
            <a:pPr/>
          </a:p>
          <a:p>
            <a:pPr/>
            <a:r>
              <a:t>import request = require(“request-promise");</a:t>
            </a:r>
          </a:p>
          <a:p>
            <a:pPr/>
          </a:p>
          <a:p>
            <a:pPr/>
            <a:r>
              <a:t>mesma implementação do teste do jasmine, fazer a mesma com o cucumber, e deixar claro que a redundância deve ser evitada. por isso, melhor usar outro exemplo la no jasmine. testar algo que ja não tenha sido testado na aceitação do servidor.</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1" name="Shape 401"/>
          <p:cNvSpPr/>
          <p:nvPr>
            <p:ph type="sldImg"/>
          </p:nvPr>
        </p:nvSpPr>
        <p:spPr>
          <a:prstGeom prst="rect">
            <a:avLst/>
          </a:prstGeom>
        </p:spPr>
        <p:txBody>
          <a:bodyPr/>
          <a:lstStyle/>
          <a:p>
            <a:pPr/>
          </a:p>
        </p:txBody>
      </p:sp>
      <p:sp>
        <p:nvSpPr>
          <p:cNvPr id="402" name="Shape 402"/>
          <p:cNvSpPr/>
          <p:nvPr>
            <p:ph type="body" sz="quarter" idx="1"/>
          </p:nvPr>
        </p:nvSpPr>
        <p:spPr>
          <a:prstGeom prst="rect">
            <a:avLst/>
          </a:prstGeom>
        </p:spPr>
        <p:txBody>
          <a:bodyPr/>
          <a:lstStyle/>
          <a:p>
            <a:pPr/>
            <a:r>
              <a:t>se pre-condition nao é valida no estado inicial</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Shape 234"/>
          <p:cNvSpPr/>
          <p:nvPr>
            <p:ph type="sldImg"/>
          </p:nvPr>
        </p:nvSpPr>
        <p:spPr>
          <a:prstGeom prst="rect">
            <a:avLst/>
          </a:prstGeom>
        </p:spPr>
        <p:txBody>
          <a:bodyPr/>
          <a:lstStyle/>
          <a:p>
            <a:pPr/>
          </a:p>
        </p:txBody>
      </p:sp>
      <p:sp>
        <p:nvSpPr>
          <p:cNvPr id="235" name="Shape 235"/>
          <p:cNvSpPr/>
          <p:nvPr>
            <p:ph type="body" sz="quarter" idx="1"/>
          </p:nvPr>
        </p:nvSpPr>
        <p:spPr>
          <a:prstGeom prst="rect">
            <a:avLst/>
          </a:prstGeom>
        </p:spPr>
        <p:txBody>
          <a:bodyPr/>
          <a:lstStyle/>
          <a:p>
            <a:pPr/>
            <a:r>
              <a:t>vamos então ver como esse processo de coleta de evidencia de que o sistema se comporta como o esperado pode ser feito…</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4" name="Shape 414"/>
          <p:cNvSpPr/>
          <p:nvPr>
            <p:ph type="sldImg"/>
          </p:nvPr>
        </p:nvSpPr>
        <p:spPr>
          <a:prstGeom prst="rect">
            <a:avLst/>
          </a:prstGeom>
        </p:spPr>
        <p:txBody>
          <a:bodyPr/>
          <a:lstStyle/>
          <a:p>
            <a:pPr/>
          </a:p>
        </p:txBody>
      </p:sp>
      <p:sp>
        <p:nvSpPr>
          <p:cNvPr id="415" name="Shape 415"/>
          <p:cNvSpPr/>
          <p:nvPr>
            <p:ph type="body" sz="quarter" idx="1"/>
          </p:nvPr>
        </p:nvSpPr>
        <p:spPr>
          <a:prstGeom prst="rect">
            <a:avLst/>
          </a:prstGeom>
        </p:spPr>
        <p:txBody>
          <a:bodyPr/>
          <a:lstStyle/>
          <a:p>
            <a:pPr>
              <a:defRPr b="1" sz="3300">
                <a:solidFill>
                  <a:srgbClr val="FE2B00"/>
                </a:solidFill>
              </a:defRPr>
            </a:pPr>
            <a:r>
              <a:t>verificar sincronia com o roteiro. AJUSTAR COMMITS POIS ESTAO BEM BAGUNCADOS</a:t>
            </a:r>
          </a:p>
          <a:p>
            <a:pPr>
              <a:defRPr>
                <a:solidFill>
                  <a:srgbClr val="FE2B00"/>
                </a:solidFill>
              </a:defRPr>
            </a:pPr>
          </a:p>
          <a:p>
            <a:pPr/>
            <a:r>
              <a:t>vi as mudanças no servidor, cadastro de alunos, e aluno service, explicando um pouco de promise (precisa de slides e explicações bem melhores)</a:t>
            </a:r>
          </a:p>
          <a:p>
            <a:pPr/>
          </a:p>
          <a:p>
            <a:pPr/>
            <a:r>
              <a:t>faltou ver as mudanças nos componentes que chamam o aluno service</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3" name="Shape 433"/>
          <p:cNvSpPr/>
          <p:nvPr>
            <p:ph type="sldImg"/>
          </p:nvPr>
        </p:nvSpPr>
        <p:spPr>
          <a:prstGeom prst="rect">
            <a:avLst/>
          </a:prstGeom>
        </p:spPr>
        <p:txBody>
          <a:bodyPr/>
          <a:lstStyle/>
          <a:p>
            <a:pPr/>
          </a:p>
        </p:txBody>
      </p:sp>
      <p:sp>
        <p:nvSpPr>
          <p:cNvPr id="434" name="Shape 434"/>
          <p:cNvSpPr/>
          <p:nvPr>
            <p:ph type="body" sz="quarter" idx="1"/>
          </p:nvPr>
        </p:nvSpPr>
        <p:spPr>
          <a:prstGeom prst="rect">
            <a:avLst/>
          </a:prstGeom>
        </p:spPr>
        <p:txBody>
          <a:bodyPr/>
          <a:lstStyle/>
          <a:p>
            <a:pPr/>
            <a:r>
              <a:t>assumindo que tinha um outro step I cannot see a student with CPF "683" para verificar presença na tabela de metas</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9" name="Shape 449"/>
          <p:cNvSpPr/>
          <p:nvPr>
            <p:ph type="sldImg"/>
          </p:nvPr>
        </p:nvSpPr>
        <p:spPr>
          <a:prstGeom prst="rect">
            <a:avLst/>
          </a:prstGeom>
        </p:spPr>
        <p:txBody>
          <a:bodyPr/>
          <a:lstStyle/>
          <a:p>
            <a:pPr/>
          </a:p>
        </p:txBody>
      </p:sp>
      <p:sp>
        <p:nvSpPr>
          <p:cNvPr id="450" name="Shape 450"/>
          <p:cNvSpPr/>
          <p:nvPr>
            <p:ph type="body" sz="quarter" idx="1"/>
          </p:nvPr>
        </p:nvSpPr>
        <p:spPr>
          <a:prstGeom prst="rect">
            <a:avLst/>
          </a:prstGeom>
        </p:spPr>
        <p:txBody>
          <a:bodyPr/>
          <a:lstStyle/>
          <a:p>
            <a:pPr/>
            <a:r>
              <a:t>cuidado pq pode passar localmente e não no travis por conta disso! idioma, formato de datas e moeda, versão do browser, e html5</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3" name="Shape 453"/>
          <p:cNvSpPr/>
          <p:nvPr>
            <p:ph type="sldImg"/>
          </p:nvPr>
        </p:nvSpPr>
        <p:spPr>
          <a:prstGeom prst="rect">
            <a:avLst/>
          </a:prstGeom>
        </p:spPr>
        <p:txBody>
          <a:bodyPr/>
          <a:lstStyle/>
          <a:p>
            <a:pPr/>
          </a:p>
        </p:txBody>
      </p:sp>
      <p:sp>
        <p:nvSpPr>
          <p:cNvPr id="454" name="Shape 454"/>
          <p:cNvSpPr/>
          <p:nvPr>
            <p:ph type="body" sz="quarter" idx="1"/>
          </p:nvPr>
        </p:nvSpPr>
        <p:spPr>
          <a:prstGeom prst="rect">
            <a:avLst/>
          </a:prstGeom>
        </p:spPr>
        <p:txBody>
          <a:bodyPr/>
          <a:lstStyle/>
          <a:p>
            <a:pPr/>
            <a:r>
              <a:t>Indo de aluno por aluno, verificando o progresso, e registrando como comentário no assignment do classroom.</a:t>
            </a:r>
          </a:p>
          <a:p>
            <a:pPr/>
          </a:p>
          <a:p>
            <a:pPr/>
            <a:r>
              <a:t>You can find assertions on the web that say</a:t>
            </a:r>
          </a:p>
          <a:p>
            <a:pPr/>
          </a:p>
          <a:p>
            <a:pPr/>
            <a:r>
              <a:t>POST should be used to create a resource, and PUT should be used to modify one</a:t>
            </a:r>
          </a:p>
          <a:p>
            <a:pPr/>
            <a:r>
              <a:t>PUT should be used to create a resource, and POST should be used to modify one</a:t>
            </a:r>
          </a:p>
          <a:p>
            <a:pPr/>
            <a:r>
              <a:t>Neither is quite right.</a:t>
            </a:r>
          </a:p>
          <a:p>
            <a:pPr/>
          </a:p>
          <a:p>
            <a:pPr/>
            <a:r>
              <a:t>Better is to choose between PUT and POST based on idempotence of the action.</a:t>
            </a:r>
          </a:p>
          <a:p>
            <a:pPr/>
          </a:p>
          <a:p>
            <a:pPr/>
            <a:r>
              <a:t>PUT implies putting a resource - completely replacing whatever is available at the given URL with a different thing. By definition, a PUT is idempotent. Do it as many times as you like, and the result is the same. x=5 is idempotent. You can PUT a resource whether it previously exists, or not (eg, to Create, or to Update)!</a:t>
            </a:r>
          </a:p>
          <a:p>
            <a:pPr/>
          </a:p>
          <a:p>
            <a:pPr/>
            <a:r>
              <a:t>POST updates a resource, adds a subsidiary resource, or causes a change. A POST is not idempotent, in the way that x++ is not idempotent.</a:t>
            </a:r>
          </a:p>
          <a:p>
            <a:pPr/>
          </a:p>
          <a:p>
            <a:pPr/>
            <a:r>
              <a:t>By this argument, PUT is for creating when you know the URL of the thing you will create. POST can be used to create when you know the URL of the "factory" or manager for the category of things you want to create.</a:t>
            </a:r>
          </a:p>
          <a:p>
            <a:pPr/>
          </a:p>
          <a:p>
            <a:pPr/>
            <a:r>
              <a:t>so:</a:t>
            </a:r>
          </a:p>
          <a:p>
            <a:pPr/>
          </a:p>
          <a:p>
            <a:pPr/>
            <a:r>
              <a:t>POST /expense-report</a:t>
            </a:r>
          </a:p>
          <a:p>
            <a:pPr/>
            <a:r>
              <a:t>or:</a:t>
            </a:r>
          </a:p>
          <a:p>
            <a:pPr/>
          </a:p>
          <a:p>
            <a:pPr/>
            <a:r>
              <a:t>PUT  /expense-report/10929</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9" name="Shape 459"/>
          <p:cNvSpPr/>
          <p:nvPr>
            <p:ph type="sldImg"/>
          </p:nvPr>
        </p:nvSpPr>
        <p:spPr>
          <a:prstGeom prst="rect">
            <a:avLst/>
          </a:prstGeom>
        </p:spPr>
        <p:txBody>
          <a:bodyPr/>
          <a:lstStyle/>
          <a:p>
            <a:pPr/>
          </a:p>
        </p:txBody>
      </p:sp>
      <p:sp>
        <p:nvSpPr>
          <p:cNvPr id="460" name="Shape 460"/>
          <p:cNvSpPr/>
          <p:nvPr>
            <p:ph type="body" sz="quarter" idx="1"/>
          </p:nvPr>
        </p:nvSpPr>
        <p:spPr>
          <a:prstGeom prst="rect">
            <a:avLst/>
          </a:prstGeom>
        </p:spPr>
        <p:txBody>
          <a:bodyPr/>
          <a:lstStyle>
            <a:lvl1pPr>
              <a:defRPr b="1" sz="3400">
                <a:solidFill>
                  <a:schemeClr val="accent5"/>
                </a:solidFill>
              </a:defRPr>
            </a:lvl1pPr>
          </a:lstStyle>
          <a:p>
            <a:pPr/>
            <a:r>
              <a:t>talvez primeira parte dessa aula deva ser para finalizar 15 e 16 do roteiro. o roteiro esta desbalanceado. muito exercício para testes de aceitação</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5" name="Shape 465"/>
          <p:cNvSpPr/>
          <p:nvPr>
            <p:ph type="sldImg"/>
          </p:nvPr>
        </p:nvSpPr>
        <p:spPr>
          <a:prstGeom prst="rect">
            <a:avLst/>
          </a:prstGeom>
        </p:spPr>
        <p:txBody>
          <a:bodyPr/>
          <a:lstStyle/>
          <a:p>
            <a:pPr/>
          </a:p>
        </p:txBody>
      </p:sp>
      <p:sp>
        <p:nvSpPr>
          <p:cNvPr id="466" name="Shape 466"/>
          <p:cNvSpPr/>
          <p:nvPr>
            <p:ph type="body" sz="quarter" idx="1"/>
          </p:nvPr>
        </p:nvSpPr>
        <p:spPr>
          <a:prstGeom prst="rect">
            <a:avLst/>
          </a:prstGeom>
        </p:spPr>
        <p:txBody>
          <a:bodyPr/>
          <a:lstStyle/>
          <a:p>
            <a:pPr/>
            <a:r>
              <a:t>já vimos de forma concreta alguns tipos de teste, mas é importante ter uma visão mais ampla…</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9" name="Shape 469"/>
          <p:cNvSpPr/>
          <p:nvPr>
            <p:ph type="sldImg"/>
          </p:nvPr>
        </p:nvSpPr>
        <p:spPr>
          <a:prstGeom prst="rect">
            <a:avLst/>
          </a:prstGeom>
        </p:spPr>
        <p:txBody>
          <a:bodyPr/>
          <a:lstStyle/>
          <a:p>
            <a:pPr/>
          </a:p>
        </p:txBody>
      </p:sp>
      <p:sp>
        <p:nvSpPr>
          <p:cNvPr id="470" name="Shape 470"/>
          <p:cNvSpPr/>
          <p:nvPr>
            <p:ph type="body" sz="quarter" idx="1"/>
          </p:nvPr>
        </p:nvSpPr>
        <p:spPr>
          <a:prstGeom prst="rect">
            <a:avLst/>
          </a:prstGeom>
        </p:spPr>
        <p:txBody>
          <a:bodyPr/>
          <a:lstStyle/>
          <a:p>
            <a:pPr/>
            <a:r>
              <a:t>didicil responder essa pergunta pois…</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3" name="Shape 473"/>
          <p:cNvSpPr/>
          <p:nvPr>
            <p:ph type="sldImg"/>
          </p:nvPr>
        </p:nvSpPr>
        <p:spPr>
          <a:prstGeom prst="rect">
            <a:avLst/>
          </a:prstGeom>
        </p:spPr>
        <p:txBody>
          <a:bodyPr/>
          <a:lstStyle/>
          <a:p>
            <a:pPr/>
          </a:p>
        </p:txBody>
      </p:sp>
      <p:sp>
        <p:nvSpPr>
          <p:cNvPr id="474" name="Shape 474"/>
          <p:cNvSpPr/>
          <p:nvPr>
            <p:ph type="body" sz="quarter" idx="1"/>
          </p:nvPr>
        </p:nvSpPr>
        <p:spPr>
          <a:prstGeom prst="rect">
            <a:avLst/>
          </a:prstGeom>
        </p:spPr>
        <p:txBody>
          <a:bodyPr/>
          <a:lstStyle/>
          <a:p>
            <a:pPr/>
            <a:r>
              <a:t>mas vamos considerar algumas dimensões que servem para caracterizar testes… </a:t>
            </a:r>
          </a:p>
          <a:p>
            <a:p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8" name="Shape 478"/>
          <p:cNvSpPr/>
          <p:nvPr>
            <p:ph type="sldImg"/>
          </p:nvPr>
        </p:nvSpPr>
        <p:spPr>
          <a:prstGeom prst="rect">
            <a:avLst/>
          </a:prstGeom>
        </p:spPr>
        <p:txBody>
          <a:bodyPr/>
          <a:lstStyle/>
          <a:p>
            <a:pPr/>
          </a:p>
        </p:txBody>
      </p:sp>
      <p:sp>
        <p:nvSpPr>
          <p:cNvPr id="479" name="Shape 479"/>
          <p:cNvSpPr/>
          <p:nvPr>
            <p:ph type="body" sz="quarter" idx="1"/>
          </p:nvPr>
        </p:nvSpPr>
        <p:spPr>
          <a:prstGeom prst="rect">
            <a:avLst/>
          </a:prstGeom>
        </p:spPr>
        <p:txBody>
          <a:bodyPr/>
          <a:lstStyle/>
          <a:p>
            <a:pPr/>
            <a:r>
              <a:t>outra dimensão, caracteristica, é…</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3" name="Shape 483"/>
          <p:cNvSpPr/>
          <p:nvPr>
            <p:ph type="sldImg"/>
          </p:nvPr>
        </p:nvSpPr>
        <p:spPr>
          <a:prstGeom prst="rect">
            <a:avLst/>
          </a:prstGeom>
        </p:spPr>
        <p:txBody>
          <a:bodyPr/>
          <a:lstStyle/>
          <a:p>
            <a:pPr/>
          </a:p>
        </p:txBody>
      </p:sp>
      <p:sp>
        <p:nvSpPr>
          <p:cNvPr id="484" name="Shape 484"/>
          <p:cNvSpPr/>
          <p:nvPr>
            <p:ph type="body" sz="quarter" idx="1"/>
          </p:nvPr>
        </p:nvSpPr>
        <p:spPr>
          <a:prstGeom prst="rect">
            <a:avLst/>
          </a:prstGeom>
        </p:spPr>
        <p:txBody>
          <a:bodyPr/>
          <a:lstStyle/>
          <a:p>
            <a:pPr/>
            <a:r>
              <a:t>parte da ideia vem daqui </a:t>
            </a:r>
            <a:r>
              <a:rPr u="sng">
                <a:hlinkClick r:id="rId3" invalidUrl="" action="" tgtFrame="" tooltip="" history="1" highlightClick="0" endSnd="0"/>
              </a:rPr>
              <a:t>http://www.codingthearchitecture.com/2015/06/12/unit_and_integration_are_ambiguous_names_for_tests.html</a:t>
            </a:r>
            <a:r>
              <a:t>, mas na verdade adaptei um pouco as ideias, e divirjo em alguns pontos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8" name="Shape 238"/>
          <p:cNvSpPr/>
          <p:nvPr>
            <p:ph type="sldImg"/>
          </p:nvPr>
        </p:nvSpPr>
        <p:spPr>
          <a:prstGeom prst="rect">
            <a:avLst/>
          </a:prstGeom>
        </p:spPr>
        <p:txBody>
          <a:bodyPr/>
          <a:lstStyle/>
          <a:p>
            <a:pPr/>
          </a:p>
        </p:txBody>
      </p:sp>
      <p:sp>
        <p:nvSpPr>
          <p:cNvPr id="239" name="Shape 239"/>
          <p:cNvSpPr/>
          <p:nvPr>
            <p:ph type="body" sz="quarter" idx="1"/>
          </p:nvPr>
        </p:nvSpPr>
        <p:spPr>
          <a:prstGeom prst="rect">
            <a:avLst/>
          </a:prstGeom>
        </p:spPr>
        <p:txBody>
          <a:bodyPr/>
          <a:lstStyle/>
          <a:p>
            <a:pPr/>
            <a:r>
              <a:t>vamos ilustrar isso agora com um tipo de teste especifico…</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7" name="Shape 487"/>
          <p:cNvSpPr/>
          <p:nvPr>
            <p:ph type="sldImg"/>
          </p:nvPr>
        </p:nvSpPr>
        <p:spPr>
          <a:prstGeom prst="rect">
            <a:avLst/>
          </a:prstGeom>
        </p:spPr>
        <p:txBody>
          <a:bodyPr/>
          <a:lstStyle/>
          <a:p>
            <a:pPr/>
          </a:p>
        </p:txBody>
      </p:sp>
      <p:sp>
        <p:nvSpPr>
          <p:cNvPr id="488" name="Shape 488"/>
          <p:cNvSpPr/>
          <p:nvPr>
            <p:ph type="body" sz="quarter" idx="1"/>
          </p:nvPr>
        </p:nvSpPr>
        <p:spPr>
          <a:prstGeom prst="rect">
            <a:avLst/>
          </a:prstGeom>
        </p:spPr>
        <p:txBody>
          <a:bodyPr/>
          <a:lstStyle/>
          <a:p>
            <a:pPr/>
            <a:r>
              <a:t>agora, para classificar um teste especifico, usamos valores de dimensoes especificas</a:t>
            </a:r>
          </a:p>
          <a:p>
            <a:pPr/>
          </a:p>
          <a:p>
            <a:pPr/>
            <a:r>
              <a:t>por exemplo, um teste funcional de GUI, um teste de usabilidade de GUI, um teste funcional de serviço, um teste de performance de serviço, um teste de performance de GUI,etc</a:t>
            </a:r>
          </a:p>
          <a:p>
            <a:pPr/>
          </a:p>
          <a:p>
            <a:pPr/>
            <a:r>
              <a:t>uma outra dimensão importante na caracterização de um teste…</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5" name="Shape 495"/>
          <p:cNvSpPr/>
          <p:nvPr>
            <p:ph type="sldImg"/>
          </p:nvPr>
        </p:nvSpPr>
        <p:spPr>
          <a:prstGeom prst="rect">
            <a:avLst/>
          </a:prstGeom>
        </p:spPr>
        <p:txBody>
          <a:bodyPr/>
          <a:lstStyle/>
          <a:p>
            <a:pPr/>
          </a:p>
        </p:txBody>
      </p:sp>
      <p:sp>
        <p:nvSpPr>
          <p:cNvPr id="496" name="Shape 496"/>
          <p:cNvSpPr/>
          <p:nvPr>
            <p:ph type="body" sz="quarter" idx="1"/>
          </p:nvPr>
        </p:nvSpPr>
        <p:spPr>
          <a:prstGeom prst="rect">
            <a:avLst/>
          </a:prstGeom>
        </p:spPr>
        <p:txBody>
          <a:bodyPr/>
          <a:lstStyle/>
          <a:p>
            <a:pPr/>
            <a:r>
              <a:t>e precisamos dos dois…</a:t>
            </a: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2" name="Shape 502"/>
          <p:cNvSpPr/>
          <p:nvPr>
            <p:ph type="sldImg"/>
          </p:nvPr>
        </p:nvSpPr>
        <p:spPr>
          <a:prstGeom prst="rect">
            <a:avLst/>
          </a:prstGeom>
        </p:spPr>
        <p:txBody>
          <a:bodyPr/>
          <a:lstStyle/>
          <a:p>
            <a:pPr/>
          </a:p>
        </p:txBody>
      </p:sp>
      <p:sp>
        <p:nvSpPr>
          <p:cNvPr id="503" name="Shape 503"/>
          <p:cNvSpPr/>
          <p:nvPr>
            <p:ph type="body" sz="quarter" idx="1"/>
          </p:nvPr>
        </p:nvSpPr>
        <p:spPr>
          <a:prstGeom prst="rect">
            <a:avLst/>
          </a:prstGeom>
        </p:spPr>
        <p:txBody>
          <a:bodyPr/>
          <a:lstStyle/>
          <a:p>
            <a:pPr/>
            <a:r>
              <a:rPr u="sng">
                <a:hlinkClick r:id="rId3" invalidUrl="" action="" tgtFrame="" tooltip="" history="1" highlightClick="0" endSnd="0"/>
              </a:rPr>
              <a:t>http://googletesting.blogspot.co.uk/2015/04/just-say-no-to-more-end-to-end-tests.html?m=1</a:t>
            </a:r>
          </a:p>
          <a:p>
            <a:pPr/>
          </a:p>
          <a:p>
            <a:pPr/>
            <a:r>
              <a:t>Even with both unit tests and integration tests, you probably still will want a small number of end-to-end tests to verify the system as a whole. To find the right balance between all three test types, the best visual aid to use is the testing pyramid.</a:t>
            </a: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9" name="Shape 509"/>
          <p:cNvSpPr/>
          <p:nvPr>
            <p:ph type="sldImg"/>
          </p:nvPr>
        </p:nvSpPr>
        <p:spPr>
          <a:prstGeom prst="rect">
            <a:avLst/>
          </a:prstGeom>
        </p:spPr>
        <p:txBody>
          <a:bodyPr/>
          <a:lstStyle/>
          <a:p>
            <a:pPr/>
          </a:p>
        </p:txBody>
      </p:sp>
      <p:sp>
        <p:nvSpPr>
          <p:cNvPr id="510" name="Shape 510"/>
          <p:cNvSpPr/>
          <p:nvPr>
            <p:ph type="body" sz="quarter" idx="1"/>
          </p:nvPr>
        </p:nvSpPr>
        <p:spPr>
          <a:prstGeom prst="rect">
            <a:avLst/>
          </a:prstGeom>
        </p:spPr>
        <p:txBody>
          <a:bodyPr/>
          <a:lstStyle/>
          <a:p>
            <a:pPr/>
            <a:r>
              <a:t>regression focuses on evolution in time</a:t>
            </a:r>
          </a:p>
          <a:p>
            <a:pPr/>
          </a:p>
          <a:p>
            <a:pPr/>
            <a:r>
              <a:t>differential focuses on evolution in space</a:t>
            </a: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5" name="Shape 525"/>
          <p:cNvSpPr/>
          <p:nvPr>
            <p:ph type="sldImg"/>
          </p:nvPr>
        </p:nvSpPr>
        <p:spPr>
          <a:prstGeom prst="rect">
            <a:avLst/>
          </a:prstGeom>
        </p:spPr>
        <p:txBody>
          <a:bodyPr/>
          <a:lstStyle/>
          <a:p>
            <a:pPr/>
          </a:p>
        </p:txBody>
      </p:sp>
      <p:sp>
        <p:nvSpPr>
          <p:cNvPr id="526" name="Shape 526"/>
          <p:cNvSpPr/>
          <p:nvPr>
            <p:ph type="body" sz="quarter" idx="1"/>
          </p:nvPr>
        </p:nvSpPr>
        <p:spPr>
          <a:prstGeom prst="rect">
            <a:avLst/>
          </a:prstGeom>
        </p:spPr>
        <p:txBody>
          <a:bodyPr/>
          <a:lstStyle/>
          <a:p>
            <a:pPr/>
            <a:r>
              <a:t>ajustar commits pois commits iniciais não usam promise no código acima!</a:t>
            </a: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8" name="Shape 548"/>
          <p:cNvSpPr/>
          <p:nvPr>
            <p:ph type="sldImg"/>
          </p:nvPr>
        </p:nvSpPr>
        <p:spPr>
          <a:prstGeom prst="rect">
            <a:avLst/>
          </a:prstGeom>
        </p:spPr>
        <p:txBody>
          <a:bodyPr/>
          <a:lstStyle/>
          <a:p>
            <a:pPr/>
          </a:p>
        </p:txBody>
      </p:sp>
      <p:sp>
        <p:nvSpPr>
          <p:cNvPr id="549" name="Shape 549"/>
          <p:cNvSpPr/>
          <p:nvPr>
            <p:ph type="body" sz="quarter" idx="1"/>
          </p:nvPr>
        </p:nvSpPr>
        <p:spPr>
          <a:prstGeom prst="rect">
            <a:avLst/>
          </a:prstGeom>
        </p:spPr>
        <p:txBody>
          <a:bodyPr/>
          <a:lstStyle/>
          <a:p>
            <a:pPr>
              <a:defRPr b="1" sz="3300">
                <a:solidFill>
                  <a:srgbClr val="FE2B00"/>
                </a:solidFill>
              </a:defRPr>
            </a:pPr>
            <a:r>
              <a:t>NAO FIZ VIDEO. FARIA SENTIDO FAZER UM BEM CURTO, SO PARA EXPLICAR UM TESTE A MAIS E AS CONFIGURACOES. MELHOR FAZER QUANDO TIVER MAIS COISA. AJUSTAR COMMITS POIS ESTAO BEM BAGUNCADOS</a:t>
            </a:r>
          </a:p>
          <a:p>
            <a:pPr>
              <a:defRPr>
                <a:solidFill>
                  <a:srgbClr val="FE2B00"/>
                </a:solidFill>
              </a:defRPr>
            </a:pPr>
          </a:p>
          <a:p>
            <a:pPr/>
            <a:r>
              <a:t>vi as mudanças no servidor, cadastro de alunos, e aluno service, explicando um pouco de promise (precisa de slides e explicações bem melhores)</a:t>
            </a:r>
          </a:p>
          <a:p>
            <a:pPr/>
          </a:p>
          <a:p>
            <a:pPr/>
            <a:r>
              <a:t>faltou ver as mudanças nos componentes que chamam o aluno service</a:t>
            </a: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2" name="Shape 552"/>
          <p:cNvSpPr/>
          <p:nvPr>
            <p:ph type="sldImg"/>
          </p:nvPr>
        </p:nvSpPr>
        <p:spPr>
          <a:prstGeom prst="rect">
            <a:avLst/>
          </a:prstGeom>
        </p:spPr>
        <p:txBody>
          <a:bodyPr/>
          <a:lstStyle/>
          <a:p>
            <a:pPr/>
          </a:p>
        </p:txBody>
      </p:sp>
      <p:sp>
        <p:nvSpPr>
          <p:cNvPr id="553" name="Shape 553"/>
          <p:cNvSpPr/>
          <p:nvPr>
            <p:ph type="body" sz="quarter" idx="1"/>
          </p:nvPr>
        </p:nvSpPr>
        <p:spPr>
          <a:prstGeom prst="rect">
            <a:avLst/>
          </a:prstGeom>
        </p:spPr>
        <p:txBody>
          <a:bodyPr/>
          <a:lstStyle/>
          <a:p>
            <a:pPr/>
            <a:r>
              <a:t>Indo de aluno por aluno, verificando o progresso, e registrando como comentário no assignment do classroom.</a:t>
            </a:r>
          </a:p>
          <a:p>
            <a:pPr/>
          </a:p>
          <a:p>
            <a:pPr/>
            <a:r>
              <a:t>You can find assertions on the web that say</a:t>
            </a:r>
          </a:p>
          <a:p>
            <a:pPr/>
          </a:p>
          <a:p>
            <a:pPr/>
            <a:r>
              <a:t>POST should be used to create a resource, and PUT should be used to modify one</a:t>
            </a:r>
          </a:p>
          <a:p>
            <a:pPr/>
            <a:r>
              <a:t>PUT should be used to create a resource, and POST should be used to modify one</a:t>
            </a:r>
          </a:p>
          <a:p>
            <a:pPr/>
            <a:r>
              <a:t>Neither is quite right.</a:t>
            </a:r>
          </a:p>
          <a:p>
            <a:pPr/>
          </a:p>
          <a:p>
            <a:pPr/>
            <a:r>
              <a:t>Better is to choose between PUT and POST based on idempotence of the action.</a:t>
            </a:r>
          </a:p>
          <a:p>
            <a:pPr/>
          </a:p>
          <a:p>
            <a:pPr/>
            <a:r>
              <a:t>PUT implies putting a resource - completely replacing whatever is available at the given URL with a different thing. By definition, a PUT is idempotent. Do it as many times as you like, and the result is the same. x=5 is idempotent. You can PUT a resource whether it previously exists, or not (eg, to Create, or to Update)!</a:t>
            </a:r>
          </a:p>
          <a:p>
            <a:pPr/>
          </a:p>
          <a:p>
            <a:pPr/>
            <a:r>
              <a:t>POST updates a resource, adds a subsidiary resource, or causes a change. A POST is not idempotent, in the way that x++ is not idempotent.</a:t>
            </a:r>
          </a:p>
          <a:p>
            <a:pPr/>
          </a:p>
          <a:p>
            <a:pPr/>
            <a:r>
              <a:t>By this argument, PUT is for creating when you know the URL of the thing you will create. POST can be used to create when you know the URL of the "factory" or manager for the category of things you want to create.</a:t>
            </a:r>
          </a:p>
          <a:p>
            <a:pPr/>
          </a:p>
          <a:p>
            <a:pPr/>
            <a:r>
              <a:t>so:</a:t>
            </a:r>
          </a:p>
          <a:p>
            <a:pPr/>
          </a:p>
          <a:p>
            <a:pPr/>
            <a:r>
              <a:t>POST /expense-report</a:t>
            </a:r>
          </a:p>
          <a:p>
            <a:pPr/>
            <a:r>
              <a:t>or:</a:t>
            </a:r>
          </a:p>
          <a:p>
            <a:pPr/>
          </a:p>
          <a:p>
            <a:pPr/>
            <a:r>
              <a:t>PUT  /expense-report/10929</a:t>
            </a: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6" name="Shape 556"/>
          <p:cNvSpPr/>
          <p:nvPr>
            <p:ph type="sldImg"/>
          </p:nvPr>
        </p:nvSpPr>
        <p:spPr>
          <a:prstGeom prst="rect">
            <a:avLst/>
          </a:prstGeom>
        </p:spPr>
        <p:txBody>
          <a:bodyPr/>
          <a:lstStyle/>
          <a:p>
            <a:pPr/>
          </a:p>
        </p:txBody>
      </p:sp>
      <p:sp>
        <p:nvSpPr>
          <p:cNvPr id="557" name="Shape 557"/>
          <p:cNvSpPr/>
          <p:nvPr>
            <p:ph type="body" sz="quarter" idx="1"/>
          </p:nvPr>
        </p:nvSpPr>
        <p:spPr>
          <a:prstGeom prst="rect">
            <a:avLst/>
          </a:prstGeom>
        </p:spPr>
        <p:txBody>
          <a:bodyPr/>
          <a:lstStyle>
            <a:lvl1pPr>
              <a:defRPr b="1" sz="3400">
                <a:solidFill>
                  <a:schemeClr val="accent5"/>
                </a:solidFill>
              </a:defRPr>
            </a:lvl1pPr>
          </a:lstStyle>
          <a:p>
            <a:pPr/>
            <a:r>
              <a:t>talvez primeira parte dessa aula deva ser para finalizar 15 e 16 do roteiro. o roteiro esta desbalanceado. muito exercício para testes de aceitação</a:t>
            </a: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5" name="Shape 565"/>
          <p:cNvSpPr/>
          <p:nvPr>
            <p:ph type="sldImg"/>
          </p:nvPr>
        </p:nvSpPr>
        <p:spPr>
          <a:prstGeom prst="rect">
            <a:avLst/>
          </a:prstGeom>
        </p:spPr>
        <p:txBody>
          <a:bodyPr/>
          <a:lstStyle/>
          <a:p>
            <a:pPr/>
          </a:p>
        </p:txBody>
      </p:sp>
      <p:sp>
        <p:nvSpPr>
          <p:cNvPr id="566" name="Shape 566"/>
          <p:cNvSpPr/>
          <p:nvPr>
            <p:ph type="body" sz="quarter" idx="1"/>
          </p:nvPr>
        </p:nvSpPr>
        <p:spPr>
          <a:prstGeom prst="rect">
            <a:avLst/>
          </a:prstGeom>
        </p:spPr>
        <p:txBody>
          <a:bodyPr/>
          <a:lstStyle>
            <a:lvl1pPr>
              <a:defRPr b="1" sz="3400">
                <a:solidFill>
                  <a:schemeClr val="accent5"/>
                </a:solidFill>
              </a:defRPr>
            </a:lvl1pPr>
          </a:lstStyle>
          <a:p>
            <a:pPr/>
            <a:r>
              <a:t>talvez primeira parte dessa aula deva ser para finalizar 15 e 16 do roteiro. o roteiro esta desbalanceado. muito exercício para testes de aceitação</a:t>
            </a: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3" name="Shape 593"/>
          <p:cNvSpPr/>
          <p:nvPr>
            <p:ph type="sldImg"/>
          </p:nvPr>
        </p:nvSpPr>
        <p:spPr>
          <a:prstGeom prst="rect">
            <a:avLst/>
          </a:prstGeom>
        </p:spPr>
        <p:txBody>
          <a:bodyPr/>
          <a:lstStyle/>
          <a:p>
            <a:pPr/>
          </a:p>
        </p:txBody>
      </p:sp>
      <p:sp>
        <p:nvSpPr>
          <p:cNvPr id="594" name="Shape 594"/>
          <p:cNvSpPr/>
          <p:nvPr>
            <p:ph type="body" sz="quarter" idx="1"/>
          </p:nvPr>
        </p:nvSpPr>
        <p:spPr>
          <a:prstGeom prst="rect">
            <a:avLst/>
          </a:prstGeom>
        </p:spPr>
        <p:txBody>
          <a:bodyPr/>
          <a:lstStyle/>
          <a:p>
            <a:pPr/>
            <a:r>
              <a:t>para entender a resposta dessa pergunta, primeiro temos que fazer uma distinção importante…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 name="Shape 249"/>
          <p:cNvSpPr/>
          <p:nvPr>
            <p:ph type="sldImg"/>
          </p:nvPr>
        </p:nvSpPr>
        <p:spPr>
          <a:prstGeom prst="rect">
            <a:avLst/>
          </a:prstGeom>
        </p:spPr>
        <p:txBody>
          <a:bodyPr/>
          <a:lstStyle/>
          <a:p>
            <a:pPr/>
          </a:p>
        </p:txBody>
      </p:sp>
      <p:sp>
        <p:nvSpPr>
          <p:cNvPr id="250" name="Shape 250"/>
          <p:cNvSpPr/>
          <p:nvPr>
            <p:ph type="body" sz="quarter" idx="1"/>
          </p:nvPr>
        </p:nvSpPr>
        <p:spPr>
          <a:prstGeom prst="rect">
            <a:avLst/>
          </a:prstGeom>
        </p:spPr>
        <p:txBody>
          <a:bodyPr/>
          <a:lstStyle/>
          <a:p>
            <a:pPr/>
            <a:r>
              <a:t>sistema especificado pelos requisitos pode ser visto como…</a:t>
            </a: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7" name="Shape 597"/>
          <p:cNvSpPr/>
          <p:nvPr>
            <p:ph type="sldImg"/>
          </p:nvPr>
        </p:nvSpPr>
        <p:spPr>
          <a:prstGeom prst="rect">
            <a:avLst/>
          </a:prstGeom>
        </p:spPr>
        <p:txBody>
          <a:bodyPr/>
          <a:lstStyle/>
          <a:p>
            <a:pPr/>
          </a:p>
        </p:txBody>
      </p:sp>
      <p:sp>
        <p:nvSpPr>
          <p:cNvPr id="598" name="Shape 598"/>
          <p:cNvSpPr/>
          <p:nvPr>
            <p:ph type="body" sz="quarter" idx="1"/>
          </p:nvPr>
        </p:nvSpPr>
        <p:spPr>
          <a:prstGeom prst="rect">
            <a:avLst/>
          </a:prstGeom>
        </p:spPr>
        <p:txBody>
          <a:bodyPr/>
          <a:lstStyle/>
          <a:p>
            <a:pPr/>
            <a:r>
              <a:t>como então saber quais os testes certos, que merecem ser implementados e executados?</a:t>
            </a: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1" name="Shape 601"/>
          <p:cNvSpPr/>
          <p:nvPr>
            <p:ph type="sldImg"/>
          </p:nvPr>
        </p:nvSpPr>
        <p:spPr>
          <a:prstGeom prst="rect">
            <a:avLst/>
          </a:prstGeom>
        </p:spPr>
        <p:txBody>
          <a:bodyPr/>
          <a:lstStyle/>
          <a:p>
            <a:pPr/>
          </a:p>
        </p:txBody>
      </p:sp>
      <p:sp>
        <p:nvSpPr>
          <p:cNvPr id="602" name="Shape 602"/>
          <p:cNvSpPr/>
          <p:nvPr>
            <p:ph type="body" sz="quarter" idx="1"/>
          </p:nvPr>
        </p:nvSpPr>
        <p:spPr>
          <a:prstGeom prst="rect">
            <a:avLst/>
          </a:prstGeom>
        </p:spPr>
        <p:txBody>
          <a:bodyPr/>
          <a:lstStyle/>
          <a:p>
            <a:pPr/>
            <a:r>
              <a:t>mas mesmo assim temos que saber focar no mais importante, priorizar entre os requisitos e os bugs reports, o que mais precisa ser testado…</a:t>
            </a: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0" name="Shape 620"/>
          <p:cNvSpPr/>
          <p:nvPr>
            <p:ph type="sldImg"/>
          </p:nvPr>
        </p:nvSpPr>
        <p:spPr>
          <a:prstGeom prst="rect">
            <a:avLst/>
          </a:prstGeom>
        </p:spPr>
        <p:txBody>
          <a:bodyPr/>
          <a:lstStyle/>
          <a:p>
            <a:pPr/>
          </a:p>
        </p:txBody>
      </p:sp>
      <p:sp>
        <p:nvSpPr>
          <p:cNvPr id="621" name="Shape 621"/>
          <p:cNvSpPr/>
          <p:nvPr>
            <p:ph type="body" sz="quarter" idx="1"/>
          </p:nvPr>
        </p:nvSpPr>
        <p:spPr>
          <a:prstGeom prst="rect">
            <a:avLst/>
          </a:prstGeom>
        </p:spPr>
        <p:txBody>
          <a:bodyPr/>
          <a:lstStyle/>
          <a:p>
            <a:pPr/>
            <a:r>
              <a:rPr u="sng">
                <a:hlinkClick r:id="rId3" invalidUrl="" action="" tgtFrame="" tooltip="" history="1" highlightClick="0" endSnd="0"/>
              </a:rPr>
              <a:t>https://tidbits.com/2019/10/21/six-reasons-why-ios-13-and-catalina-are-so-buggy</a:t>
            </a:r>
          </a:p>
          <a:p>
            <a:pPr/>
          </a:p>
          <a:p>
            <a:pPr/>
            <a:r>
              <a:t>necessidade de testar em varios contextos</a:t>
            </a: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8" name="Shape 658"/>
          <p:cNvSpPr/>
          <p:nvPr>
            <p:ph type="sldImg"/>
          </p:nvPr>
        </p:nvSpPr>
        <p:spPr>
          <a:prstGeom prst="rect">
            <a:avLst/>
          </a:prstGeom>
        </p:spPr>
        <p:txBody>
          <a:bodyPr/>
          <a:lstStyle/>
          <a:p>
            <a:pPr/>
          </a:p>
        </p:txBody>
      </p:sp>
      <p:sp>
        <p:nvSpPr>
          <p:cNvPr id="659" name="Shape 659"/>
          <p:cNvSpPr/>
          <p:nvPr>
            <p:ph type="body" sz="quarter" idx="1"/>
          </p:nvPr>
        </p:nvSpPr>
        <p:spPr>
          <a:prstGeom prst="rect">
            <a:avLst/>
          </a:prstGeom>
        </p:spPr>
        <p:txBody>
          <a:bodyPr/>
          <a:lstStyle/>
          <a:p>
            <a:pPr/>
            <a:r>
              <a:t>What Do We (Really)</a:t>
            </a:r>
          </a:p>
          <a:p>
            <a:pPr/>
            <a:r>
              <a:t>Know about Test-Driven</a:t>
            </a:r>
          </a:p>
          <a:p>
            <a:pPr/>
            <a:r>
              <a:t>Development?</a:t>
            </a: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0" name="Shape 690"/>
          <p:cNvSpPr/>
          <p:nvPr>
            <p:ph type="sldImg"/>
          </p:nvPr>
        </p:nvSpPr>
        <p:spPr>
          <a:prstGeom prst="rect">
            <a:avLst/>
          </a:prstGeom>
        </p:spPr>
        <p:txBody>
          <a:bodyPr/>
          <a:lstStyle/>
          <a:p>
            <a:pPr/>
          </a:p>
        </p:txBody>
      </p:sp>
      <p:sp>
        <p:nvSpPr>
          <p:cNvPr id="691" name="Shape 691"/>
          <p:cNvSpPr/>
          <p:nvPr>
            <p:ph type="body" sz="quarter" idx="1"/>
          </p:nvPr>
        </p:nvSpPr>
        <p:spPr>
          <a:prstGeom prst="rect">
            <a:avLst/>
          </a:prstGeom>
        </p:spPr>
        <p:txBody>
          <a:bodyPr/>
          <a:lstStyle/>
          <a:p>
            <a:pPr>
              <a:defRPr b="1" sz="3300">
                <a:solidFill>
                  <a:srgbClr val="FE2B00"/>
                </a:solidFill>
              </a:defRPr>
            </a:pPr>
            <a:r>
              <a:t>NAO FIZ VIDEO PARA ESSA PARTE, JA BEM COBERTO NOS SLIDES. AJUSTAR COMMITS POIS ESTAO BEM BAGUNCADOS</a:t>
            </a:r>
          </a:p>
          <a:p>
            <a:pPr>
              <a:defRPr>
                <a:solidFill>
                  <a:srgbClr val="FE2B00"/>
                </a:solidFill>
              </a:defRPr>
            </a:pPr>
          </a:p>
          <a:p>
            <a:pPr/>
            <a:r>
              <a:t>vi as mudanças no servidor, cadastro de alunos, e aluno service, explicando um pouco de promise (precisa de slides e explicações bem melhores)</a:t>
            </a:r>
          </a:p>
          <a:p>
            <a:pPr/>
          </a:p>
          <a:p>
            <a:pPr/>
            <a:r>
              <a:t>faltou ver as mudanças nos componentes que chamam o aluno service</a:t>
            </a: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6" name="Shape 696"/>
          <p:cNvSpPr/>
          <p:nvPr>
            <p:ph type="sldImg"/>
          </p:nvPr>
        </p:nvSpPr>
        <p:spPr>
          <a:prstGeom prst="rect">
            <a:avLst/>
          </a:prstGeom>
        </p:spPr>
        <p:txBody>
          <a:bodyPr/>
          <a:lstStyle/>
          <a:p>
            <a:pPr/>
          </a:p>
        </p:txBody>
      </p:sp>
      <p:sp>
        <p:nvSpPr>
          <p:cNvPr id="697" name="Shape 697"/>
          <p:cNvSpPr/>
          <p:nvPr>
            <p:ph type="body" sz="quarter" idx="1"/>
          </p:nvPr>
        </p:nvSpPr>
        <p:spPr>
          <a:prstGeom prst="rect">
            <a:avLst/>
          </a:prstGeom>
        </p:spPr>
        <p:txBody>
          <a:bodyPr/>
          <a:lstStyle/>
          <a:p>
            <a:pPr/>
            <a:r>
              <a:t>Indo de aluno por aluno, verificando o progresso, e registrando como comentário no assignment do classroom.</a:t>
            </a:r>
          </a:p>
          <a:p>
            <a:pPr/>
          </a:p>
          <a:p>
            <a:pPr/>
            <a:r>
              <a:t>You can find assertions on the web that say</a:t>
            </a:r>
          </a:p>
          <a:p>
            <a:pPr/>
          </a:p>
          <a:p>
            <a:pPr/>
            <a:r>
              <a:t>POST should be used to create a resource, and PUT should be used to modify one</a:t>
            </a:r>
          </a:p>
          <a:p>
            <a:pPr/>
            <a:r>
              <a:t>PUT should be used to create a resource, and POST should be used to modify one</a:t>
            </a:r>
          </a:p>
          <a:p>
            <a:pPr/>
            <a:r>
              <a:t>Neither is quite right.</a:t>
            </a:r>
          </a:p>
          <a:p>
            <a:pPr/>
          </a:p>
          <a:p>
            <a:pPr/>
            <a:r>
              <a:t>Better is to choose between PUT and POST based on idempotence of the action.</a:t>
            </a:r>
          </a:p>
          <a:p>
            <a:pPr/>
          </a:p>
          <a:p>
            <a:pPr/>
            <a:r>
              <a:t>PUT implies putting a resource - completely replacing whatever is available at the given URL with a different thing. By definition, a PUT is idempotent. Do it as many times as you like, and the result is the same. x=5 is idempotent. You can PUT a resource whether it previously exists, or not (eg, to Create, or to Update)!</a:t>
            </a:r>
          </a:p>
          <a:p>
            <a:pPr/>
          </a:p>
          <a:p>
            <a:pPr/>
            <a:r>
              <a:t>POST updates a resource, adds a subsidiary resource, or causes a change. A POST is not idempotent, in the way that x++ is not idempotent.</a:t>
            </a:r>
          </a:p>
          <a:p>
            <a:pPr/>
          </a:p>
          <a:p>
            <a:pPr/>
            <a:r>
              <a:t>By this argument, PUT is for creating when you know the URL of the thing you will create. POST can be used to create when you know the URL of the "factory" or manager for the category of things you want to create.</a:t>
            </a:r>
          </a:p>
          <a:p>
            <a:pPr/>
          </a:p>
          <a:p>
            <a:pPr/>
            <a:r>
              <a:t>so:</a:t>
            </a:r>
          </a:p>
          <a:p>
            <a:pPr/>
          </a:p>
          <a:p>
            <a:pPr/>
            <a:r>
              <a:t>POST /expense-report</a:t>
            </a:r>
          </a:p>
          <a:p>
            <a:pPr/>
            <a:r>
              <a:t>or:</a:t>
            </a:r>
          </a:p>
          <a:p>
            <a:pPr/>
          </a:p>
          <a:p>
            <a:pPr/>
            <a:r>
              <a:t>PUT  /expense-report/10929</a:t>
            </a: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0" name="Shape 700"/>
          <p:cNvSpPr/>
          <p:nvPr>
            <p:ph type="sldImg"/>
          </p:nvPr>
        </p:nvSpPr>
        <p:spPr>
          <a:prstGeom prst="rect">
            <a:avLst/>
          </a:prstGeom>
        </p:spPr>
        <p:txBody>
          <a:bodyPr/>
          <a:lstStyle/>
          <a:p>
            <a:pPr/>
          </a:p>
        </p:txBody>
      </p:sp>
      <p:sp>
        <p:nvSpPr>
          <p:cNvPr id="701" name="Shape 701"/>
          <p:cNvSpPr/>
          <p:nvPr>
            <p:ph type="body" sz="quarter" idx="1"/>
          </p:nvPr>
        </p:nvSpPr>
        <p:spPr>
          <a:prstGeom prst="rect">
            <a:avLst/>
          </a:prstGeom>
        </p:spPr>
        <p:txBody>
          <a:bodyPr/>
          <a:lstStyle>
            <a:lvl1pPr>
              <a:defRPr b="1" sz="3400">
                <a:solidFill>
                  <a:schemeClr val="accent5"/>
                </a:solidFill>
              </a:defRPr>
            </a:lvl1pPr>
          </a:lstStyle>
          <a:p>
            <a:pPr/>
            <a:r>
              <a:t>talvez primeira parte dessa aula deva ser para finalizar 15 e 16 do roteiro. o roteiro esta desbalanceado. muito exercício para testes de aceitação</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4" name="Shape 254"/>
          <p:cNvSpPr/>
          <p:nvPr>
            <p:ph type="sldImg"/>
          </p:nvPr>
        </p:nvSpPr>
        <p:spPr>
          <a:prstGeom prst="rect">
            <a:avLst/>
          </a:prstGeom>
        </p:spPr>
        <p:txBody>
          <a:bodyPr/>
          <a:lstStyle/>
          <a:p>
            <a:pPr/>
          </a:p>
        </p:txBody>
      </p:sp>
      <p:sp>
        <p:nvSpPr>
          <p:cNvPr id="255" name="Shape 255"/>
          <p:cNvSpPr/>
          <p:nvPr>
            <p:ph type="body" sz="quarter" idx="1"/>
          </p:nvPr>
        </p:nvSpPr>
        <p:spPr>
          <a:prstGeom prst="rect">
            <a:avLst/>
          </a:prstGeom>
        </p:spPr>
        <p:txBody>
          <a:bodyPr/>
          <a:lstStyle/>
          <a:p>
            <a:pPr/>
            <a:r>
              <a:t>e um teste é…</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Shape 258"/>
          <p:cNvSpPr/>
          <p:nvPr>
            <p:ph type="sldImg"/>
          </p:nvPr>
        </p:nvSpPr>
        <p:spPr>
          <a:prstGeom prst="rect">
            <a:avLst/>
          </a:prstGeom>
        </p:spPr>
        <p:txBody>
          <a:bodyPr/>
          <a:lstStyle/>
          <a:p>
            <a:pPr/>
          </a:p>
        </p:txBody>
      </p:sp>
      <p:sp>
        <p:nvSpPr>
          <p:cNvPr id="259" name="Shape 259"/>
          <p:cNvSpPr/>
          <p:nvPr>
            <p:ph type="body" sz="quarter" idx="1"/>
          </p:nvPr>
        </p:nvSpPr>
        <p:spPr>
          <a:prstGeom prst="rect">
            <a:avLst/>
          </a:prstGeom>
        </p:spPr>
        <p:txBody>
          <a:bodyPr/>
          <a:lstStyle/>
          <a:p>
            <a:pPr/>
            <a:r>
              <a:t>para testes de aceitacao, fazemos uma conexão direta…</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Shape 262"/>
          <p:cNvSpPr/>
          <p:nvPr>
            <p:ph type="sldImg"/>
          </p:nvPr>
        </p:nvSpPr>
        <p:spPr>
          <a:prstGeom prst="rect">
            <a:avLst/>
          </a:prstGeom>
        </p:spPr>
        <p:txBody>
          <a:bodyPr/>
          <a:lstStyle/>
          <a:p>
            <a:pPr/>
          </a:p>
        </p:txBody>
      </p:sp>
      <p:sp>
        <p:nvSpPr>
          <p:cNvPr id="263" name="Shape 263"/>
          <p:cNvSpPr/>
          <p:nvPr>
            <p:ph type="body" sz="quarter" idx="1"/>
          </p:nvPr>
        </p:nvSpPr>
        <p:spPr>
          <a:prstGeom prst="rect">
            <a:avLst/>
          </a:prstGeom>
        </p:spPr>
        <p:txBody>
          <a:bodyPr/>
          <a:lstStyle/>
          <a:p>
            <a:pPr/>
            <a:r>
              <a:t>partes da maquina de estado foram especificadas por cenários, que são os testes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Shape 267"/>
          <p:cNvSpPr/>
          <p:nvPr>
            <p:ph type="sldImg"/>
          </p:nvPr>
        </p:nvSpPr>
        <p:spPr>
          <a:prstGeom prst="rect">
            <a:avLst/>
          </a:prstGeom>
        </p:spPr>
        <p:txBody>
          <a:bodyPr/>
          <a:lstStyle/>
          <a:p>
            <a:pPr/>
          </a:p>
        </p:txBody>
      </p:sp>
      <p:sp>
        <p:nvSpPr>
          <p:cNvPr id="268" name="Shape 268"/>
          <p:cNvSpPr/>
          <p:nvPr>
            <p:ph type="body" sz="quarter" idx="1"/>
          </p:nvPr>
        </p:nvSpPr>
        <p:spPr>
          <a:prstGeom prst="rect">
            <a:avLst/>
          </a:prstGeom>
        </p:spPr>
        <p:txBody>
          <a:bodyPr/>
          <a:lstStyle/>
          <a:p>
            <a:pPr/>
            <a:r>
              <a:t>formado por partes com propósitos específicos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29200"/>
            <a:ext cx="10464800" cy="1130300"/>
          </a:xfrm>
          <a:prstGeom prst="rect">
            <a:avLst/>
          </a:prstGeom>
        </p:spPr>
        <p:txBody>
          <a:bodyPr anchor="t"/>
          <a:lstStyle>
            <a:lvl1pPr marL="0" indent="0" algn="ctr">
              <a:spcBef>
                <a:spcPts val="0"/>
              </a:spcBef>
              <a:buSzTx/>
              <a:buNone/>
              <a:defRPr sz="3600"/>
            </a:lvl1pPr>
            <a:lvl2pPr marL="0" indent="0" algn="ctr">
              <a:spcBef>
                <a:spcPts val="0"/>
              </a:spcBef>
              <a:buSzTx/>
              <a:buNone/>
              <a:defRPr sz="3600"/>
            </a:lvl2pPr>
            <a:lvl3pPr marL="0" indent="0" algn="ctr">
              <a:spcBef>
                <a:spcPts val="0"/>
              </a:spcBef>
              <a:buSzTx/>
              <a:buNone/>
              <a:defRPr sz="3600"/>
            </a:lvl3pPr>
            <a:lvl4pPr marL="0" indent="0" algn="ctr">
              <a:spcBef>
                <a:spcPts val="0"/>
              </a:spcBef>
              <a:buSzTx/>
              <a:buNone/>
              <a:defRPr sz="3600"/>
            </a:lvl4pPr>
            <a:lvl5pPr marL="0" indent="0" algn="ctr">
              <a:spcBef>
                <a:spcPts val="0"/>
              </a:spcBef>
              <a:buSzTx/>
              <a:buNone/>
              <a:defRPr sz="36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87" name="Image"/>
          <p:cNvSpPr/>
          <p:nvPr>
            <p:ph type="pic" sz="half" idx="21"/>
          </p:nvPr>
        </p:nvSpPr>
        <p:spPr>
          <a:xfrm>
            <a:off x="6946900" y="1828800"/>
            <a:ext cx="4572000" cy="6096000"/>
          </a:xfrm>
          <a:prstGeom prst="rect">
            <a:avLst/>
          </a:prstGeom>
        </p:spPr>
        <p:txBody>
          <a:bodyPr lIns="91439" tIns="45719" rIns="91439" bIns="45719" anchor="t"/>
          <a:lstStyle/>
          <a:p>
            <a:pPr/>
          </a:p>
        </p:txBody>
      </p:sp>
      <p:sp>
        <p:nvSpPr>
          <p:cNvPr id="88" name="Title Text"/>
          <p:cNvSpPr txBox="1"/>
          <p:nvPr>
            <p:ph type="title"/>
          </p:nvPr>
        </p:nvSpPr>
        <p:spPr>
          <a:xfrm>
            <a:off x="635000" y="1524000"/>
            <a:ext cx="5867400" cy="3302000"/>
          </a:xfrm>
          <a:prstGeom prst="rect">
            <a:avLst/>
          </a:prstGeom>
        </p:spPr>
        <p:txBody>
          <a:bodyPr anchor="b"/>
          <a:lstStyle>
            <a:lvl1pPr>
              <a:defRPr sz="7000"/>
            </a:lvl1pPr>
          </a:lstStyle>
          <a:p>
            <a:pPr/>
            <a:r>
              <a:t>Title Text</a:t>
            </a:r>
          </a:p>
        </p:txBody>
      </p:sp>
      <p:sp>
        <p:nvSpPr>
          <p:cNvPr id="89" name="Body Level One…"/>
          <p:cNvSpPr txBox="1"/>
          <p:nvPr>
            <p:ph type="body" sz="quarter" idx="1"/>
          </p:nvPr>
        </p:nvSpPr>
        <p:spPr>
          <a:xfrm>
            <a:off x="635000" y="4902200"/>
            <a:ext cx="5867400" cy="3302000"/>
          </a:xfrm>
          <a:prstGeom prst="rect">
            <a:avLst/>
          </a:prstGeom>
        </p:spPr>
        <p:txBody>
          <a:bodyPr anchor="t"/>
          <a:lstStyle>
            <a:lvl1pPr marL="0" indent="0" algn="ctr">
              <a:spcBef>
                <a:spcPts val="0"/>
              </a:spcBef>
              <a:buSzTx/>
              <a:buNone/>
              <a:defRPr sz="3400"/>
            </a:lvl1pPr>
            <a:lvl2pPr marL="0" indent="0" algn="ctr">
              <a:spcBef>
                <a:spcPts val="0"/>
              </a:spcBef>
              <a:buSzTx/>
              <a:buNone/>
              <a:defRPr sz="3400"/>
            </a:lvl2pPr>
            <a:lvl3pPr marL="0" indent="0" algn="ctr">
              <a:spcBef>
                <a:spcPts val="0"/>
              </a:spcBef>
              <a:buSzTx/>
              <a:buNone/>
              <a:defRPr sz="3400"/>
            </a:lvl3pPr>
            <a:lvl4pPr marL="0" indent="0" algn="ctr">
              <a:spcBef>
                <a:spcPts val="0"/>
              </a:spcBef>
              <a:buSzTx/>
              <a:buNone/>
              <a:defRPr sz="3400"/>
            </a:lvl4pPr>
            <a:lvl5pPr marL="0" indent="0" algn="ctr">
              <a:spcBef>
                <a:spcPts val="0"/>
              </a:spcBef>
              <a:buSzTx/>
              <a:buNone/>
              <a:defRPr sz="3400"/>
            </a:lvl5pPr>
          </a:lstStyle>
          <a:p>
            <a:pPr/>
            <a:r>
              <a:t>Body Level One</a:t>
            </a:r>
          </a:p>
          <a:p>
            <a:pPr lvl="1"/>
            <a:r>
              <a:t>Body Level Two</a:t>
            </a:r>
          </a:p>
          <a:p>
            <a:pPr lvl="2"/>
            <a:r>
              <a:t>Body Level Three</a:t>
            </a:r>
          </a:p>
          <a:p>
            <a:pPr lvl="3"/>
            <a:r>
              <a:t>Body Level Four</a:t>
            </a:r>
          </a:p>
          <a:p>
            <a:pPr lvl="4"/>
            <a:r>
              <a:t>Body Level Five</a:t>
            </a:r>
          </a:p>
        </p:txBody>
      </p:sp>
      <p:sp>
        <p:nvSpPr>
          <p:cNvPr id="9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Reflection">
    <p:spTree>
      <p:nvGrpSpPr>
        <p:cNvPr id="1" name=""/>
        <p:cNvGrpSpPr/>
        <p:nvPr/>
      </p:nvGrpSpPr>
      <p:grpSpPr>
        <a:xfrm>
          <a:off x="0" y="0"/>
          <a:ext cx="0" cy="0"/>
          <a:chOff x="0" y="0"/>
          <a:chExt cx="0" cy="0"/>
        </a:xfrm>
      </p:grpSpPr>
      <p:sp>
        <p:nvSpPr>
          <p:cNvPr id="97" name="Image"/>
          <p:cNvSpPr/>
          <p:nvPr>
            <p:ph type="pic" sz="half" idx="21"/>
          </p:nvPr>
        </p:nvSpPr>
        <p:spPr>
          <a:xfrm>
            <a:off x="6946900" y="1828800"/>
            <a:ext cx="4572000" cy="6096000"/>
          </a:xfrm>
          <a:prstGeom prst="rect">
            <a:avLst/>
          </a:prstGeom>
          <a:effectLst>
            <a:reflection blurRad="0" stA="50000" stPos="0" endA="0" endPos="40000" dist="0" dir="5400000" fadeDir="5400000" sx="100000" sy="-100000" kx="0" ky="0" algn="bl" rotWithShape="0"/>
          </a:effectLst>
        </p:spPr>
        <p:txBody>
          <a:bodyPr lIns="91439" tIns="45719" rIns="91439" bIns="45719" anchor="t"/>
          <a:lstStyle/>
          <a:p>
            <a:pPr/>
          </a:p>
        </p:txBody>
      </p:sp>
      <p:sp>
        <p:nvSpPr>
          <p:cNvPr id="98" name="Title Text"/>
          <p:cNvSpPr txBox="1"/>
          <p:nvPr>
            <p:ph type="title"/>
          </p:nvPr>
        </p:nvSpPr>
        <p:spPr>
          <a:xfrm>
            <a:off x="635000" y="1524000"/>
            <a:ext cx="5867400" cy="3302000"/>
          </a:xfrm>
          <a:prstGeom prst="rect">
            <a:avLst/>
          </a:prstGeom>
        </p:spPr>
        <p:txBody>
          <a:bodyPr anchor="b"/>
          <a:lstStyle>
            <a:lvl1pPr>
              <a:defRPr sz="7000"/>
            </a:lvl1pPr>
          </a:lstStyle>
          <a:p>
            <a:pPr/>
            <a:r>
              <a:t>Title Text</a:t>
            </a:r>
          </a:p>
        </p:txBody>
      </p:sp>
      <p:sp>
        <p:nvSpPr>
          <p:cNvPr id="99" name="Body Level One…"/>
          <p:cNvSpPr txBox="1"/>
          <p:nvPr>
            <p:ph type="body" sz="quarter" idx="1"/>
          </p:nvPr>
        </p:nvSpPr>
        <p:spPr>
          <a:xfrm>
            <a:off x="635000" y="4902200"/>
            <a:ext cx="5867400" cy="3302000"/>
          </a:xfrm>
          <a:prstGeom prst="rect">
            <a:avLst/>
          </a:prstGeom>
        </p:spPr>
        <p:txBody>
          <a:bodyPr anchor="t"/>
          <a:lstStyle>
            <a:lvl1pPr marL="0" indent="0" algn="ctr">
              <a:spcBef>
                <a:spcPts val="0"/>
              </a:spcBef>
              <a:buSzTx/>
              <a:buNone/>
              <a:defRPr sz="3400"/>
            </a:lvl1pPr>
            <a:lvl2pPr marL="0" indent="0" algn="ctr">
              <a:spcBef>
                <a:spcPts val="0"/>
              </a:spcBef>
              <a:buSzTx/>
              <a:buNone/>
              <a:defRPr sz="3400"/>
            </a:lvl2pPr>
            <a:lvl3pPr marL="0" indent="0" algn="ctr">
              <a:spcBef>
                <a:spcPts val="0"/>
              </a:spcBef>
              <a:buSzTx/>
              <a:buNone/>
              <a:defRPr sz="3400"/>
            </a:lvl3pPr>
            <a:lvl4pPr marL="0" indent="0" algn="ctr">
              <a:spcBef>
                <a:spcPts val="0"/>
              </a:spcBef>
              <a:buSzTx/>
              <a:buNone/>
              <a:defRPr sz="3400"/>
            </a:lvl4pPr>
            <a:lvl5pPr marL="0" indent="0" algn="ctr">
              <a:spcBef>
                <a:spcPts val="0"/>
              </a:spcBef>
              <a:buSzTx/>
              <a:buNone/>
              <a:defRPr sz="3400"/>
            </a:lvl5pPr>
          </a:lstStyle>
          <a:p>
            <a:pPr/>
            <a:r>
              <a:t>Body Level One</a:t>
            </a:r>
          </a:p>
          <a:p>
            <a:pPr lvl="1"/>
            <a:r>
              <a:t>Body Level Two</a:t>
            </a:r>
          </a:p>
          <a:p>
            <a:pPr lvl="2"/>
            <a:r>
              <a:t>Body Level Three</a:t>
            </a:r>
          </a:p>
          <a:p>
            <a:pPr lvl="3"/>
            <a:r>
              <a:t>Body Level Four</a:t>
            </a:r>
          </a:p>
          <a:p>
            <a:pPr lvl="4"/>
            <a:r>
              <a:t>Body Level Five</a:t>
            </a:r>
          </a:p>
        </p:txBody>
      </p:sp>
      <p:sp>
        <p:nvSpPr>
          <p:cNvPr id="10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107" name="Image"/>
          <p:cNvSpPr/>
          <p:nvPr>
            <p:ph type="pic" sz="quarter" idx="21"/>
          </p:nvPr>
        </p:nvSpPr>
        <p:spPr>
          <a:xfrm>
            <a:off x="7200900" y="2908300"/>
            <a:ext cx="4064000" cy="5418667"/>
          </a:xfrm>
          <a:prstGeom prst="rect">
            <a:avLst/>
          </a:prstGeom>
        </p:spPr>
        <p:txBody>
          <a:bodyPr lIns="91439" tIns="45719" rIns="91439" bIns="45719" anchor="t"/>
          <a:lstStyle/>
          <a:p>
            <a:pPr/>
          </a:p>
        </p:txBody>
      </p:sp>
      <p:sp>
        <p:nvSpPr>
          <p:cNvPr id="108" name="Title Text"/>
          <p:cNvSpPr txBox="1"/>
          <p:nvPr>
            <p:ph type="title"/>
          </p:nvPr>
        </p:nvSpPr>
        <p:spPr>
          <a:prstGeom prst="rect">
            <a:avLst/>
          </a:prstGeom>
        </p:spPr>
        <p:txBody>
          <a:bodyPr/>
          <a:lstStyle/>
          <a:p>
            <a:pPr/>
            <a:r>
              <a:t>Title Text</a:t>
            </a:r>
          </a:p>
        </p:txBody>
      </p:sp>
      <p:sp>
        <p:nvSpPr>
          <p:cNvPr id="109" name="Body Level One…"/>
          <p:cNvSpPr txBox="1"/>
          <p:nvPr>
            <p:ph type="body" sz="half" idx="1"/>
          </p:nvPr>
        </p:nvSpPr>
        <p:spPr>
          <a:xfrm>
            <a:off x="1270000" y="2768600"/>
            <a:ext cx="5041900" cy="5715000"/>
          </a:xfrm>
          <a:prstGeom prst="rect">
            <a:avLst/>
          </a:prstGeom>
        </p:spPr>
        <p:txBody>
          <a:bodyPr/>
          <a:lstStyle>
            <a:lvl1pPr marL="812120" indent="-494620">
              <a:spcBef>
                <a:spcPts val="3800"/>
              </a:spcBef>
              <a:defRPr sz="3200"/>
            </a:lvl1pPr>
            <a:lvl2pPr marL="1256620" indent="-494620">
              <a:spcBef>
                <a:spcPts val="3800"/>
              </a:spcBef>
              <a:defRPr sz="3200"/>
            </a:lvl2pPr>
            <a:lvl3pPr marL="1701120" indent="-494620">
              <a:spcBef>
                <a:spcPts val="3800"/>
              </a:spcBef>
              <a:defRPr sz="3200"/>
            </a:lvl3pPr>
            <a:lvl4pPr marL="2145620" indent="-494620">
              <a:spcBef>
                <a:spcPts val="3800"/>
              </a:spcBef>
              <a:defRPr sz="3200"/>
            </a:lvl4pPr>
            <a:lvl5pPr marL="2590120" indent="-494620">
              <a:spcBef>
                <a:spcPts val="3800"/>
              </a:spcBef>
              <a:defRPr sz="3200"/>
            </a:lvl5pPr>
          </a:lstStyle>
          <a:p>
            <a:pPr/>
            <a:r>
              <a:t>Body Level One</a:t>
            </a:r>
          </a:p>
          <a:p>
            <a:pPr lvl="1"/>
            <a:r>
              <a:t>Body Level Two</a:t>
            </a:r>
          </a:p>
          <a:p>
            <a:pPr lvl="2"/>
            <a:r>
              <a:t>Body Level Three</a:t>
            </a:r>
          </a:p>
          <a:p>
            <a:pPr lvl="3"/>
            <a:r>
              <a:t>Body Level Four</a:t>
            </a:r>
          </a:p>
          <a:p>
            <a:pPr lvl="4"/>
            <a:r>
              <a:t>Body Level Five</a:t>
            </a:r>
          </a:p>
        </p:txBody>
      </p:sp>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 Left">
    <p:spTree>
      <p:nvGrpSpPr>
        <p:cNvPr id="1" name=""/>
        <p:cNvGrpSpPr/>
        <p:nvPr/>
      </p:nvGrpSpPr>
      <p:grpSpPr>
        <a:xfrm>
          <a:off x="0" y="0"/>
          <a:ext cx="0" cy="0"/>
          <a:chOff x="0" y="0"/>
          <a:chExt cx="0" cy="0"/>
        </a:xfrm>
      </p:grpSpPr>
      <p:sp>
        <p:nvSpPr>
          <p:cNvPr id="117" name="Title Text"/>
          <p:cNvSpPr txBox="1"/>
          <p:nvPr>
            <p:ph type="title"/>
          </p:nvPr>
        </p:nvSpPr>
        <p:spPr>
          <a:prstGeom prst="rect">
            <a:avLst/>
          </a:prstGeom>
        </p:spPr>
        <p:txBody>
          <a:bodyPr/>
          <a:lstStyle/>
          <a:p>
            <a:pPr/>
            <a:r>
              <a:t>Title Text</a:t>
            </a:r>
          </a:p>
        </p:txBody>
      </p:sp>
      <p:sp>
        <p:nvSpPr>
          <p:cNvPr id="118" name="Body Level One…"/>
          <p:cNvSpPr txBox="1"/>
          <p:nvPr>
            <p:ph type="body" sz="half" idx="1"/>
          </p:nvPr>
        </p:nvSpPr>
        <p:spPr>
          <a:xfrm>
            <a:off x="1270000" y="2768600"/>
            <a:ext cx="5041900" cy="5715000"/>
          </a:xfrm>
          <a:prstGeom prst="rect">
            <a:avLst/>
          </a:prstGeom>
        </p:spPr>
        <p:txBody>
          <a:bodyPr/>
          <a:lstStyle>
            <a:lvl1pPr marL="812120" indent="-494620">
              <a:spcBef>
                <a:spcPts val="3800"/>
              </a:spcBef>
              <a:defRPr sz="3200"/>
            </a:lvl1pPr>
            <a:lvl2pPr marL="1256620" indent="-494620">
              <a:spcBef>
                <a:spcPts val="3800"/>
              </a:spcBef>
              <a:defRPr sz="3200"/>
            </a:lvl2pPr>
            <a:lvl3pPr marL="1701120" indent="-494620">
              <a:spcBef>
                <a:spcPts val="3800"/>
              </a:spcBef>
              <a:defRPr sz="3200"/>
            </a:lvl3pPr>
            <a:lvl4pPr marL="2145620" indent="-494620">
              <a:spcBef>
                <a:spcPts val="3800"/>
              </a:spcBef>
              <a:defRPr sz="3200"/>
            </a:lvl4pPr>
            <a:lvl5pPr marL="2590120" indent="-494620">
              <a:spcBef>
                <a:spcPts val="3800"/>
              </a:spcBef>
              <a:defRPr sz="3200"/>
            </a:lvl5pPr>
          </a:lstStyle>
          <a:p>
            <a:pPr/>
            <a:r>
              <a:t>Body Level One</a:t>
            </a:r>
          </a:p>
          <a:p>
            <a:pPr lvl="1"/>
            <a:r>
              <a:t>Body Level Two</a:t>
            </a:r>
          </a:p>
          <a:p>
            <a:pPr lvl="2"/>
            <a:r>
              <a:t>Body Level Three</a:t>
            </a:r>
          </a:p>
          <a:p>
            <a:pPr lvl="3"/>
            <a:r>
              <a:t>Body Level Four</a:t>
            </a:r>
          </a:p>
          <a:p>
            <a:pPr lvl="4"/>
            <a:r>
              <a:t>Body Level Five</a:t>
            </a:r>
          </a:p>
        </p:txBody>
      </p:sp>
      <p:sp>
        <p:nvSpPr>
          <p:cNvPr id="11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 Right">
    <p:spTree>
      <p:nvGrpSpPr>
        <p:cNvPr id="1" name=""/>
        <p:cNvGrpSpPr/>
        <p:nvPr/>
      </p:nvGrpSpPr>
      <p:grpSpPr>
        <a:xfrm>
          <a:off x="0" y="0"/>
          <a:ext cx="0" cy="0"/>
          <a:chOff x="0" y="0"/>
          <a:chExt cx="0" cy="0"/>
        </a:xfrm>
      </p:grpSpPr>
      <p:sp>
        <p:nvSpPr>
          <p:cNvPr id="126" name="Title Text"/>
          <p:cNvSpPr txBox="1"/>
          <p:nvPr>
            <p:ph type="title"/>
          </p:nvPr>
        </p:nvSpPr>
        <p:spPr>
          <a:prstGeom prst="rect">
            <a:avLst/>
          </a:prstGeom>
        </p:spPr>
        <p:txBody>
          <a:bodyPr/>
          <a:lstStyle/>
          <a:p>
            <a:pPr/>
            <a:r>
              <a:t>Title Text</a:t>
            </a:r>
          </a:p>
        </p:txBody>
      </p:sp>
      <p:sp>
        <p:nvSpPr>
          <p:cNvPr id="127" name="Body Level One…"/>
          <p:cNvSpPr txBox="1"/>
          <p:nvPr>
            <p:ph type="body" sz="quarter" idx="1"/>
          </p:nvPr>
        </p:nvSpPr>
        <p:spPr>
          <a:xfrm>
            <a:off x="7772400" y="2768600"/>
            <a:ext cx="3962400" cy="5715000"/>
          </a:xfrm>
          <a:prstGeom prst="rect">
            <a:avLst/>
          </a:prstGeom>
        </p:spPr>
        <p:txBody>
          <a:bodyPr/>
          <a:lstStyle>
            <a:lvl1pPr marL="812120" indent="-494620">
              <a:spcBef>
                <a:spcPts val="3800"/>
              </a:spcBef>
              <a:defRPr sz="3200"/>
            </a:lvl1pPr>
            <a:lvl2pPr marL="1256620" indent="-494620">
              <a:spcBef>
                <a:spcPts val="3800"/>
              </a:spcBef>
              <a:defRPr sz="3200"/>
            </a:lvl2pPr>
            <a:lvl3pPr marL="1701120" indent="-494620">
              <a:spcBef>
                <a:spcPts val="3800"/>
              </a:spcBef>
              <a:defRPr sz="3200"/>
            </a:lvl3pPr>
            <a:lvl4pPr marL="2145620" indent="-494620">
              <a:spcBef>
                <a:spcPts val="3800"/>
              </a:spcBef>
              <a:defRPr sz="3200"/>
            </a:lvl4pPr>
            <a:lvl5pPr marL="2590120" indent="-494620">
              <a:spcBef>
                <a:spcPts val="3800"/>
              </a:spcBef>
              <a:defRPr sz="3200"/>
            </a:lvl5pPr>
          </a:lstStyle>
          <a:p>
            <a:pPr/>
            <a:r>
              <a:t>Body Level One</a:t>
            </a:r>
          </a:p>
          <a:p>
            <a:pPr lvl="1"/>
            <a:r>
              <a:t>Body Level Two</a:t>
            </a:r>
          </a:p>
          <a:p>
            <a:pPr lvl="2"/>
            <a:r>
              <a:t>Body Level Three</a:t>
            </a:r>
          </a:p>
          <a:p>
            <a:pPr lvl="3"/>
            <a:r>
              <a:t>Body Level Four</a:t>
            </a:r>
          </a:p>
          <a:p>
            <a:pPr lvl="4"/>
            <a:r>
              <a:t>Body Level Five</a:t>
            </a:r>
          </a:p>
        </p:txBody>
      </p:sp>
      <p:sp>
        <p:nvSpPr>
          <p:cNvPr id="12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135" name="Title Text"/>
          <p:cNvSpPr txBox="1"/>
          <p:nvPr>
            <p:ph type="title"/>
          </p:nvPr>
        </p:nvSpPr>
        <p:spPr>
          <a:xfrm>
            <a:off x="1270000" y="254000"/>
            <a:ext cx="10452100" cy="2438400"/>
          </a:xfrm>
          <a:prstGeom prst="rect">
            <a:avLst/>
          </a:prstGeom>
        </p:spPr>
        <p:txBody>
          <a:bodyPr/>
          <a:lstStyle>
            <a:lvl1pPr>
              <a:defRPr sz="8200"/>
            </a:lvl1pPr>
          </a:lstStyle>
          <a:p>
            <a:pPr/>
            <a:r>
              <a:t>Title Text</a:t>
            </a:r>
          </a:p>
        </p:txBody>
      </p:sp>
      <p:sp>
        <p:nvSpPr>
          <p:cNvPr id="136" name="Slide Number"/>
          <p:cNvSpPr txBox="1"/>
          <p:nvPr>
            <p:ph type="sldNum" sz="quarter" idx="2"/>
          </p:nvPr>
        </p:nvSpPr>
        <p:spPr>
          <a:xfrm>
            <a:off x="6330950" y="9283700"/>
            <a:ext cx="317500" cy="342900"/>
          </a:xfrm>
          <a:prstGeom prst="rect">
            <a:avLst/>
          </a:prstGeom>
        </p:spPr>
        <p:txBody>
          <a:bodyPr/>
          <a:lstStyle>
            <a:lvl1pPr>
              <a:defRPr sz="16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143" name="Title Text"/>
          <p:cNvSpPr txBox="1"/>
          <p:nvPr>
            <p:ph type="title"/>
          </p:nvPr>
        </p:nvSpPr>
        <p:spPr>
          <a:xfrm>
            <a:off x="1270000" y="2971800"/>
            <a:ext cx="10464800" cy="3810000"/>
          </a:xfrm>
          <a:prstGeom prst="rect">
            <a:avLst/>
          </a:prstGeom>
        </p:spPr>
        <p:txBody>
          <a:bodyPr>
            <a:normAutofit fontScale="100000" lnSpcReduction="0"/>
          </a:bodyPr>
          <a:lstStyle/>
          <a:p>
            <a:pPr/>
            <a:r>
              <a:t>Title Text</a:t>
            </a:r>
          </a:p>
        </p:txBody>
      </p:sp>
      <p:sp>
        <p:nvSpPr>
          <p:cNvPr id="144" name="Slide Number"/>
          <p:cNvSpPr txBox="1"/>
          <p:nvPr>
            <p:ph type="sldNum" sz="quarter" idx="2"/>
          </p:nvPr>
        </p:nvSpPr>
        <p:spPr>
          <a:prstGeom prst="rect">
            <a:avLst/>
          </a:prstGeom>
        </p:spPr>
        <p:txBody>
          <a:bodyPr>
            <a:normAutofit fontScale="100000" lnSpcReduction="0"/>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51" name="Title Text"/>
          <p:cNvSpPr txBox="1"/>
          <p:nvPr>
            <p:ph type="title"/>
          </p:nvPr>
        </p:nvSpPr>
        <p:spPr>
          <a:prstGeom prst="rect">
            <a:avLst/>
          </a:prstGeom>
        </p:spPr>
        <p:txBody>
          <a:bodyPr>
            <a:normAutofit fontScale="100000" lnSpcReduction="0"/>
          </a:bodyPr>
          <a:lstStyle/>
          <a:p>
            <a:pPr/>
            <a:r>
              <a:t>Title Text</a:t>
            </a:r>
          </a:p>
        </p:txBody>
      </p:sp>
      <p:sp>
        <p:nvSpPr>
          <p:cNvPr id="152" name="Body Level One…"/>
          <p:cNvSpPr txBox="1"/>
          <p:nvPr>
            <p:ph type="body" idx="1"/>
          </p:nvPr>
        </p:nvSpPr>
        <p:spPr>
          <a:xfrm>
            <a:off x="1270000" y="2768600"/>
            <a:ext cx="10464800" cy="5715000"/>
          </a:xfrm>
          <a:prstGeom prst="rect">
            <a:avLst/>
          </a:prstGeom>
        </p:spPr>
        <p:txBody>
          <a:bodyPr>
            <a:normAutofit fontScale="100000" lnSpcReduction="0"/>
          </a:bodyPr>
          <a:lstStyle>
            <a:lvl1pPr>
              <a:spcBef>
                <a:spcPts val="2400"/>
              </a:spcBef>
            </a:lvl1pPr>
            <a:lvl2pPr>
              <a:spcBef>
                <a:spcPts val="2400"/>
              </a:spcBef>
            </a:lvl2pPr>
            <a:lvl3pPr>
              <a:spcBef>
                <a:spcPts val="2400"/>
              </a:spcBef>
            </a:lvl3pPr>
            <a:lvl4pPr>
              <a:spcBef>
                <a:spcPts val="2400"/>
              </a:spcBef>
            </a:lvl4pPr>
            <a:lvl5pPr>
              <a:spcBef>
                <a:spcPts val="2400"/>
              </a:spcBef>
            </a:lvl5pPr>
          </a:lstStyle>
          <a:p>
            <a:pPr/>
            <a:r>
              <a:t>Body Level One</a:t>
            </a:r>
          </a:p>
          <a:p>
            <a:pPr lvl="1"/>
            <a:r>
              <a:t>Body Level Two</a:t>
            </a:r>
          </a:p>
          <a:p>
            <a:pPr lvl="2"/>
            <a:r>
              <a:t>Body Level Three</a:t>
            </a:r>
          </a:p>
          <a:p>
            <a:pPr lvl="3"/>
            <a:r>
              <a:t>Body Level Four</a:t>
            </a:r>
          </a:p>
          <a:p>
            <a:pPr lvl="4"/>
            <a:r>
              <a:t>Body Level Five</a:t>
            </a:r>
          </a:p>
        </p:txBody>
      </p:sp>
      <p:sp>
        <p:nvSpPr>
          <p:cNvPr id="153" name="Slide Number"/>
          <p:cNvSpPr txBox="1"/>
          <p:nvPr>
            <p:ph type="sldNum" sz="quarter" idx="2"/>
          </p:nvPr>
        </p:nvSpPr>
        <p:spPr>
          <a:prstGeom prst="rect">
            <a:avLst/>
          </a:prstGeom>
        </p:spPr>
        <p:txBody>
          <a:bodyPr>
            <a:normAutofit fontScale="100000" lnSpcReduction="0"/>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160" name="Title Text"/>
          <p:cNvSpPr txBox="1"/>
          <p:nvPr>
            <p:ph type="title"/>
          </p:nvPr>
        </p:nvSpPr>
        <p:spPr>
          <a:prstGeom prst="rect">
            <a:avLst/>
          </a:prstGeom>
        </p:spPr>
        <p:txBody>
          <a:bodyPr>
            <a:normAutofit fontScale="100000" lnSpcReduction="0"/>
          </a:bodyPr>
          <a:lstStyle/>
          <a:p>
            <a:pPr/>
            <a:r>
              <a:t>Title Text</a:t>
            </a:r>
          </a:p>
        </p:txBody>
      </p:sp>
      <p:sp>
        <p:nvSpPr>
          <p:cNvPr id="161" name="Slide Number"/>
          <p:cNvSpPr txBox="1"/>
          <p:nvPr>
            <p:ph type="sldNum" sz="quarter" idx="2"/>
          </p:nvPr>
        </p:nvSpPr>
        <p:spPr>
          <a:prstGeom prst="rect">
            <a:avLst/>
          </a:prstGeom>
        </p:spPr>
        <p:txBody>
          <a:bodyPr>
            <a:normAutofit fontScale="100000" lnSpcReduction="0"/>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168" name="Title Text"/>
          <p:cNvSpPr txBox="1"/>
          <p:nvPr>
            <p:ph type="title"/>
          </p:nvPr>
        </p:nvSpPr>
        <p:spPr>
          <a:prstGeom prst="rect">
            <a:avLst/>
          </a:prstGeom>
        </p:spPr>
        <p:txBody>
          <a:bodyPr>
            <a:normAutofit fontScale="100000" lnSpcReduction="0"/>
          </a:bodyPr>
          <a:lstStyle>
            <a:lvl1pPr>
              <a:defRPr sz="8200"/>
            </a:lvl1pPr>
          </a:lstStyle>
          <a:p>
            <a:pPr/>
            <a:r>
              <a:t>Title Text</a:t>
            </a:r>
          </a:p>
        </p:txBody>
      </p:sp>
      <p:sp>
        <p:nvSpPr>
          <p:cNvPr id="169" name="Slide Number"/>
          <p:cNvSpPr txBox="1"/>
          <p:nvPr>
            <p:ph type="sldNum" sz="quarter" idx="2"/>
          </p:nvPr>
        </p:nvSpPr>
        <p:spPr>
          <a:xfrm>
            <a:off x="6343650" y="9283700"/>
            <a:ext cx="317500" cy="342900"/>
          </a:xfrm>
          <a:prstGeom prst="rect">
            <a:avLst/>
          </a:prstGeom>
        </p:spPr>
        <p:txBody>
          <a:bodyPr>
            <a:normAutofit fontScale="100000" lnSpcReduction="0"/>
          </a:bodyPr>
          <a:lstStyle>
            <a:lvl1pPr>
              <a:defRPr sz="16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0" name="Title Text"/>
          <p:cNvSpPr txBox="1"/>
          <p:nvPr>
            <p:ph type="title"/>
          </p:nvPr>
        </p:nvSpPr>
        <p:spPr>
          <a:prstGeom prst="rect">
            <a:avLst/>
          </a:prstGeom>
        </p:spPr>
        <p:txBody>
          <a:bodyPr/>
          <a:lstStyle/>
          <a:p>
            <a:pPr/>
            <a:r>
              <a:t>Title Text</a:t>
            </a:r>
          </a:p>
        </p:txBody>
      </p:sp>
      <p:sp>
        <p:nvSpPr>
          <p:cNvPr id="21" name="Body Level One…"/>
          <p:cNvSpPr txBox="1"/>
          <p:nvPr>
            <p:ph type="body" idx="1"/>
          </p:nvPr>
        </p:nvSpPr>
        <p:spPr>
          <a:xfrm>
            <a:off x="1270000" y="2768600"/>
            <a:ext cx="10464800" cy="5715000"/>
          </a:xfrm>
          <a:prstGeom prst="rect">
            <a:avLst/>
          </a:prstGeom>
        </p:spPr>
        <p:txBody>
          <a:bodyPr/>
          <a:lstStyle>
            <a:lvl1pPr>
              <a:spcBef>
                <a:spcPts val="2400"/>
              </a:spcBef>
            </a:lvl1pPr>
            <a:lvl2pPr>
              <a:spcBef>
                <a:spcPts val="2400"/>
              </a:spcBef>
            </a:lvl2pPr>
            <a:lvl3pPr>
              <a:spcBef>
                <a:spcPts val="2400"/>
              </a:spcBef>
            </a:lvl3pPr>
            <a:lvl4pPr>
              <a:spcBef>
                <a:spcPts val="2400"/>
              </a:spcBef>
            </a:lvl4pPr>
            <a:lvl5pPr>
              <a:spcBef>
                <a:spcPts val="2400"/>
              </a:spcBef>
            </a:lvl5p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alidadeDeSoftware">
    <p:bg>
      <p:bgPr>
        <a:solidFill>
          <a:srgbClr val="FFFFFF"/>
        </a:solidFill>
      </p:bgPr>
    </p:bg>
    <p:spTree>
      <p:nvGrpSpPr>
        <p:cNvPr id="1" name=""/>
        <p:cNvGrpSpPr/>
        <p:nvPr/>
      </p:nvGrpSpPr>
      <p:grpSpPr>
        <a:xfrm>
          <a:off x="0" y="0"/>
          <a:ext cx="0" cy="0"/>
          <a:chOff x="0" y="0"/>
          <a:chExt cx="0" cy="0"/>
        </a:xfrm>
      </p:grpSpPr>
      <p:sp>
        <p:nvSpPr>
          <p:cNvPr id="176" name="Title Text"/>
          <p:cNvSpPr txBox="1"/>
          <p:nvPr>
            <p:ph type="title"/>
          </p:nvPr>
        </p:nvSpPr>
        <p:spPr>
          <a:xfrm>
            <a:off x="977900" y="431800"/>
            <a:ext cx="11049000" cy="2489200"/>
          </a:xfrm>
          <a:prstGeom prst="rect">
            <a:avLst/>
          </a:prstGeom>
        </p:spPr>
        <p:txBody>
          <a:bodyPr>
            <a:normAutofit fontScale="100000" lnSpcReduction="0"/>
          </a:bodyPr>
          <a:lstStyle>
            <a:lvl1pPr marL="57799" marR="57799" algn="l" defTabSz="1295400">
              <a:defRPr sz="6200">
                <a:solidFill>
                  <a:srgbClr val="004DD6"/>
                </a:solidFill>
                <a:uFill>
                  <a:solidFill>
                    <a:srgbClr val="004DD6"/>
                  </a:solidFill>
                </a:uFill>
                <a:latin typeface="Comic Sans MS"/>
                <a:ea typeface="Comic Sans MS"/>
                <a:cs typeface="Comic Sans MS"/>
                <a:sym typeface="Comic Sans MS"/>
              </a:defRPr>
            </a:lvl1pPr>
          </a:lstStyle>
          <a:p>
            <a:pPr/>
            <a:r>
              <a:t>Title Text</a:t>
            </a:r>
          </a:p>
        </p:txBody>
      </p:sp>
      <p:sp>
        <p:nvSpPr>
          <p:cNvPr id="177" name="Body Level One…"/>
          <p:cNvSpPr txBox="1"/>
          <p:nvPr>
            <p:ph type="body" idx="1"/>
          </p:nvPr>
        </p:nvSpPr>
        <p:spPr>
          <a:xfrm>
            <a:off x="977900" y="2921000"/>
            <a:ext cx="11049000" cy="6832600"/>
          </a:xfrm>
          <a:prstGeom prst="rect">
            <a:avLst/>
          </a:prstGeom>
        </p:spPr>
        <p:txBody>
          <a:bodyPr anchor="t">
            <a:normAutofit fontScale="100000" lnSpcReduction="0"/>
          </a:bodyPr>
          <a:lstStyle>
            <a:lvl1pPr marL="383540" marR="57799" indent="-342900" defTabSz="1295400">
              <a:spcBef>
                <a:spcPts val="1200"/>
              </a:spcBef>
              <a:buClr>
                <a:srgbClr val="FF4C00"/>
              </a:buClr>
              <a:buSzPct val="50000"/>
              <a:buChar char=""/>
              <a:defRPr sz="4400">
                <a:solidFill>
                  <a:srgbClr val="000000"/>
                </a:solidFill>
                <a:uFill>
                  <a:solidFill>
                    <a:srgbClr val="000000"/>
                  </a:solidFill>
                </a:uFill>
                <a:latin typeface="Comic Sans MS"/>
                <a:ea typeface="Comic Sans MS"/>
                <a:cs typeface="Comic Sans MS"/>
                <a:sym typeface="Comic Sans MS"/>
              </a:defRPr>
            </a:lvl1pPr>
            <a:lvl2pPr marL="783590" marR="57799" indent="-285750" defTabSz="1295400">
              <a:spcBef>
                <a:spcPts val="1100"/>
              </a:spcBef>
              <a:buClr>
                <a:srgbClr val="00A500"/>
              </a:buClr>
              <a:buSzPct val="100000"/>
              <a:buFont typeface="Comic Sans MS"/>
              <a:defRPr sz="3800">
                <a:solidFill>
                  <a:srgbClr val="000000"/>
                </a:solidFill>
                <a:uFill>
                  <a:solidFill>
                    <a:srgbClr val="000000"/>
                  </a:solidFill>
                </a:uFill>
                <a:latin typeface="Comic Sans MS"/>
                <a:ea typeface="Comic Sans MS"/>
                <a:cs typeface="Comic Sans MS"/>
                <a:sym typeface="Comic Sans MS"/>
              </a:defRPr>
            </a:lvl2pPr>
            <a:lvl3pPr marL="1183639" marR="57799" indent="-228600" defTabSz="1295400">
              <a:spcBef>
                <a:spcPts val="900"/>
              </a:spcBef>
              <a:buClr>
                <a:srgbClr val="4353FF"/>
              </a:buClr>
              <a:buSzPct val="100000"/>
              <a:buFont typeface="Comic Sans MS"/>
              <a:buChar char="—"/>
              <a:defRPr sz="3400">
                <a:solidFill>
                  <a:srgbClr val="000000"/>
                </a:solidFill>
                <a:uFill>
                  <a:solidFill>
                    <a:srgbClr val="000000"/>
                  </a:solidFill>
                </a:uFill>
                <a:latin typeface="Comic Sans MS"/>
                <a:ea typeface="Comic Sans MS"/>
                <a:cs typeface="Comic Sans MS"/>
                <a:sym typeface="Comic Sans MS"/>
              </a:defRPr>
            </a:lvl3pPr>
            <a:lvl4pPr marL="1640839" marR="57799" indent="-228600" defTabSz="1295400">
              <a:spcBef>
                <a:spcPts val="700"/>
              </a:spcBef>
              <a:buSzPct val="100000"/>
              <a:buChar char="–"/>
              <a:defRPr sz="2800">
                <a:solidFill>
                  <a:srgbClr val="000000"/>
                </a:solidFill>
                <a:uFill>
                  <a:solidFill>
                    <a:srgbClr val="000000"/>
                  </a:solidFill>
                </a:uFill>
                <a:latin typeface="Comic Sans MS"/>
                <a:ea typeface="Comic Sans MS"/>
                <a:cs typeface="Comic Sans MS"/>
                <a:sym typeface="Comic Sans MS"/>
              </a:defRPr>
            </a:lvl4pPr>
            <a:lvl5pPr marL="2098039" marR="57799" indent="-228600" defTabSz="1295400">
              <a:spcBef>
                <a:spcPts val="700"/>
              </a:spcBef>
              <a:buSzPct val="100000"/>
              <a:buChar char="»"/>
              <a:defRPr sz="2800">
                <a:solidFill>
                  <a:srgbClr val="000000"/>
                </a:solidFill>
                <a:uFill>
                  <a:solidFill>
                    <a:srgbClr val="000000"/>
                  </a:solidFill>
                </a:uFill>
                <a:latin typeface="Comic Sans MS"/>
                <a:ea typeface="Comic Sans MS"/>
                <a:cs typeface="Comic Sans MS"/>
                <a:sym typeface="Comic Sans MS"/>
              </a:defRPr>
            </a:lvl5pPr>
          </a:lstStyle>
          <a:p>
            <a:pPr/>
            <a:r>
              <a:t>Body Level One</a:t>
            </a:r>
          </a:p>
          <a:p>
            <a:pPr lvl="1"/>
            <a:r>
              <a:t>Body Level Two</a:t>
            </a:r>
          </a:p>
          <a:p>
            <a:pPr lvl="2"/>
            <a:r>
              <a:t>Body Level Three</a:t>
            </a:r>
          </a:p>
          <a:p>
            <a:pPr lvl="3"/>
            <a:r>
              <a:t>Body Level Four</a:t>
            </a:r>
          </a:p>
          <a:p>
            <a:pPr lvl="4"/>
            <a:r>
              <a:t>Body Level Five</a:t>
            </a:r>
          </a:p>
        </p:txBody>
      </p:sp>
      <p:sp>
        <p:nvSpPr>
          <p:cNvPr id="178" name="Slide Number"/>
          <p:cNvSpPr txBox="1"/>
          <p:nvPr>
            <p:ph type="sldNum" sz="quarter" idx="2"/>
          </p:nvPr>
        </p:nvSpPr>
        <p:spPr>
          <a:xfrm>
            <a:off x="6229773" y="9080500"/>
            <a:ext cx="546101" cy="565857"/>
          </a:xfrm>
          <a:prstGeom prst="rect">
            <a:avLst/>
          </a:prstGeom>
        </p:spPr>
        <p:txBody>
          <a:bodyPr>
            <a:normAutofit fontScale="100000" lnSpcReduction="0"/>
          </a:bodyPr>
          <a:lstStyle>
            <a:lvl1pPr defTabSz="825500">
              <a:defRPr sz="3400">
                <a:solidFill>
                  <a:srgbClr val="000000"/>
                </a:solidFill>
                <a:uFill>
                  <a:solidFill>
                    <a:srgbClr val="000000"/>
                  </a:solidFill>
                </a:uFill>
                <a:latin typeface="Times New Roman"/>
                <a:ea typeface="Times New Roman"/>
                <a:cs typeface="Times New Roman"/>
                <a:sym typeface="Times New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85" name="Title Text"/>
          <p:cNvSpPr txBox="1"/>
          <p:nvPr>
            <p:ph type="title"/>
          </p:nvPr>
        </p:nvSpPr>
        <p:spPr>
          <a:xfrm>
            <a:off x="1270000" y="1638300"/>
            <a:ext cx="10464800" cy="3302000"/>
          </a:xfrm>
          <a:prstGeom prst="rect">
            <a:avLst/>
          </a:prstGeom>
        </p:spPr>
        <p:txBody>
          <a:bodyPr anchor="b">
            <a:normAutofit fontScale="100000" lnSpcReduction="0"/>
          </a:bodyPr>
          <a:lstStyle>
            <a:lvl1pPr>
              <a:defRPr sz="8200"/>
            </a:lvl1pPr>
          </a:lstStyle>
          <a:p>
            <a:pPr/>
            <a:r>
              <a:t>Title Text</a:t>
            </a:r>
          </a:p>
        </p:txBody>
      </p:sp>
      <p:sp>
        <p:nvSpPr>
          <p:cNvPr id="186" name="Slide Number"/>
          <p:cNvSpPr txBox="1"/>
          <p:nvPr>
            <p:ph type="sldNum" sz="quarter" idx="2"/>
          </p:nvPr>
        </p:nvSpPr>
        <p:spPr>
          <a:xfrm>
            <a:off x="6343650" y="9283700"/>
            <a:ext cx="317500" cy="342900"/>
          </a:xfrm>
          <a:prstGeom prst="rect">
            <a:avLst/>
          </a:prstGeom>
        </p:spPr>
        <p:txBody>
          <a:bodyPr>
            <a:normAutofit fontScale="100000" lnSpcReduction="0"/>
          </a:bodyPr>
          <a:lstStyle>
            <a:lvl1pPr>
              <a:defRPr sz="16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Master #16">
    <p:spTree>
      <p:nvGrpSpPr>
        <p:cNvPr id="1" name=""/>
        <p:cNvGrpSpPr/>
        <p:nvPr/>
      </p:nvGrpSpPr>
      <p:grpSpPr>
        <a:xfrm>
          <a:off x="0" y="0"/>
          <a:ext cx="0" cy="0"/>
          <a:chOff x="0" y="0"/>
          <a:chExt cx="0" cy="0"/>
        </a:xfrm>
      </p:grpSpPr>
      <p:sp>
        <p:nvSpPr>
          <p:cNvPr id="193" name="Title Text"/>
          <p:cNvSpPr txBox="1"/>
          <p:nvPr>
            <p:ph type="title"/>
          </p:nvPr>
        </p:nvSpPr>
        <p:spPr>
          <a:prstGeom prst="rect">
            <a:avLst/>
          </a:prstGeom>
        </p:spPr>
        <p:txBody>
          <a:bodyPr>
            <a:normAutofit fontScale="100000" lnSpcReduction="0"/>
          </a:bodyPr>
          <a:lstStyle>
            <a:lvl1pPr>
              <a:defRPr sz="8200"/>
            </a:lvl1pPr>
          </a:lstStyle>
          <a:p>
            <a:pPr/>
            <a:r>
              <a:t>Title Text</a:t>
            </a:r>
          </a:p>
        </p:txBody>
      </p:sp>
      <p:sp>
        <p:nvSpPr>
          <p:cNvPr id="194" name="Body Level One…"/>
          <p:cNvSpPr txBox="1"/>
          <p:nvPr>
            <p:ph type="body" idx="1"/>
          </p:nvPr>
        </p:nvSpPr>
        <p:spPr>
          <a:xfrm>
            <a:off x="1270000" y="2768600"/>
            <a:ext cx="10464800" cy="5715000"/>
          </a:xfrm>
          <a:prstGeom prst="rect">
            <a:avLst/>
          </a:prstGeom>
        </p:spPr>
        <p:txBody>
          <a:bodyPr>
            <a:normAutofit fontScale="100000" lnSpcReduction="0"/>
          </a:bodyPr>
          <a:lstStyle>
            <a:lvl1pPr>
              <a:spcBef>
                <a:spcPts val="2500"/>
              </a:spcBef>
              <a:defRPr sz="4000"/>
            </a:lvl1pPr>
            <a:lvl2pPr>
              <a:spcBef>
                <a:spcPts val="2500"/>
              </a:spcBef>
              <a:defRPr sz="4000"/>
            </a:lvl2pPr>
            <a:lvl3pPr>
              <a:spcBef>
                <a:spcPts val="2500"/>
              </a:spcBef>
              <a:defRPr sz="4000"/>
            </a:lvl3pPr>
            <a:lvl4pPr>
              <a:spcBef>
                <a:spcPts val="2500"/>
              </a:spcBef>
              <a:defRPr sz="4000"/>
            </a:lvl4pPr>
            <a:lvl5pPr>
              <a:spcBef>
                <a:spcPts val="2500"/>
              </a:spcBef>
              <a:defRPr sz="4000"/>
            </a:lvl5pPr>
          </a:lstStyle>
          <a:p>
            <a:pPr/>
            <a:r>
              <a:t>Body Level One</a:t>
            </a:r>
          </a:p>
          <a:p>
            <a:pPr lvl="1"/>
            <a:r>
              <a:t>Body Level Two</a:t>
            </a:r>
          </a:p>
          <a:p>
            <a:pPr lvl="2"/>
            <a:r>
              <a:t>Body Level Three</a:t>
            </a:r>
          </a:p>
          <a:p>
            <a:pPr lvl="3"/>
            <a:r>
              <a:t>Body Level Four</a:t>
            </a:r>
          </a:p>
          <a:p>
            <a:pPr lvl="4"/>
            <a:r>
              <a:t>Body Level Five</a:t>
            </a:r>
          </a:p>
        </p:txBody>
      </p:sp>
      <p:sp>
        <p:nvSpPr>
          <p:cNvPr id="195" name="Slide Number"/>
          <p:cNvSpPr txBox="1"/>
          <p:nvPr>
            <p:ph type="sldNum" sz="quarter" idx="2"/>
          </p:nvPr>
        </p:nvSpPr>
        <p:spPr>
          <a:xfrm>
            <a:off x="6343650" y="9283700"/>
            <a:ext cx="317500" cy="342900"/>
          </a:xfrm>
          <a:prstGeom prst="rect">
            <a:avLst/>
          </a:prstGeom>
        </p:spPr>
        <p:txBody>
          <a:bodyPr>
            <a:normAutofit fontScale="100000" lnSpcReduction="0"/>
          </a:bodyPr>
          <a:lstStyle>
            <a:lvl1pPr>
              <a:defRPr sz="16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 2 Column">
    <p:spTree>
      <p:nvGrpSpPr>
        <p:cNvPr id="1" name=""/>
        <p:cNvGrpSpPr/>
        <p:nvPr/>
      </p:nvGrpSpPr>
      <p:grpSpPr>
        <a:xfrm>
          <a:off x="0" y="0"/>
          <a:ext cx="0" cy="0"/>
          <a:chOff x="0" y="0"/>
          <a:chExt cx="0" cy="0"/>
        </a:xfrm>
      </p:grpSpPr>
      <p:sp>
        <p:nvSpPr>
          <p:cNvPr id="29" name="Title Text"/>
          <p:cNvSpPr txBox="1"/>
          <p:nvPr>
            <p:ph type="title"/>
          </p:nvPr>
        </p:nvSpPr>
        <p:spPr>
          <a:prstGeom prst="rect">
            <a:avLst/>
          </a:prstGeom>
        </p:spPr>
        <p:txBody>
          <a:bodyPr/>
          <a:lstStyle/>
          <a:p>
            <a:pPr/>
            <a:r>
              <a:t>Title Text</a:t>
            </a:r>
          </a:p>
        </p:txBody>
      </p:sp>
      <p:sp>
        <p:nvSpPr>
          <p:cNvPr id="30" name="Body Level One…"/>
          <p:cNvSpPr txBox="1"/>
          <p:nvPr>
            <p:ph type="body" idx="1"/>
          </p:nvPr>
        </p:nvSpPr>
        <p:spPr>
          <a:xfrm>
            <a:off x="1270000" y="2768600"/>
            <a:ext cx="10464800" cy="5715000"/>
          </a:xfrm>
          <a:prstGeom prst="rect">
            <a:avLst/>
          </a:prstGeom>
        </p:spPr>
        <p:txBody>
          <a:bodyPr numCol="2" spcCol="523240" anchor="t"/>
          <a:lstStyle>
            <a:lvl1pPr marL="812120" indent="-494620">
              <a:spcBef>
                <a:spcPts val="3800"/>
              </a:spcBef>
              <a:defRPr sz="3200"/>
            </a:lvl1pPr>
            <a:lvl2pPr marL="1256620" indent="-494620">
              <a:spcBef>
                <a:spcPts val="3800"/>
              </a:spcBef>
              <a:defRPr sz="3200"/>
            </a:lvl2pPr>
            <a:lvl3pPr marL="1701120" indent="-494620">
              <a:spcBef>
                <a:spcPts val="3800"/>
              </a:spcBef>
              <a:defRPr sz="3200"/>
            </a:lvl3pPr>
            <a:lvl4pPr marL="2145620" indent="-494620">
              <a:spcBef>
                <a:spcPts val="3800"/>
              </a:spcBef>
              <a:defRPr sz="3200"/>
            </a:lvl4pPr>
            <a:lvl5pPr marL="2590120" indent="-494620">
              <a:spcBef>
                <a:spcPts val="3800"/>
              </a:spcBef>
              <a:defRPr sz="3200"/>
            </a:lvl5p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38"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3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4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53" name="Title Text"/>
          <p:cNvSpPr txBox="1"/>
          <p:nvPr>
            <p:ph type="title"/>
          </p:nvPr>
        </p:nvSpPr>
        <p:spPr>
          <a:prstGeom prst="rect">
            <a:avLst/>
          </a:prstGeom>
        </p:spPr>
        <p:txBody>
          <a:bodyPr/>
          <a:lstStyle/>
          <a:p>
            <a:pPr/>
            <a:r>
              <a:t>Title Text</a:t>
            </a:r>
          </a:p>
        </p:txBody>
      </p:sp>
      <p:sp>
        <p:nvSpPr>
          <p:cNvPr id="5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61" name="Title Text"/>
          <p:cNvSpPr txBox="1"/>
          <p:nvPr>
            <p:ph type="title"/>
          </p:nvPr>
        </p:nvSpPr>
        <p:spPr>
          <a:xfrm>
            <a:off x="1270000" y="2971800"/>
            <a:ext cx="10464800" cy="3810000"/>
          </a:xfrm>
          <a:prstGeom prst="rect">
            <a:avLst/>
          </a:prstGeom>
        </p:spPr>
        <p:txBody>
          <a:bodyPr/>
          <a:lstStyle/>
          <a:p>
            <a:pPr/>
            <a:r>
              <a:t>Title Text</a:t>
            </a:r>
          </a:p>
        </p:txBody>
      </p:sp>
      <p:sp>
        <p:nvSpPr>
          <p:cNvPr id="6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69" name="Image"/>
          <p:cNvSpPr/>
          <p:nvPr>
            <p:ph type="pic" sz="half" idx="21"/>
          </p:nvPr>
        </p:nvSpPr>
        <p:spPr>
          <a:xfrm>
            <a:off x="3454400" y="1803400"/>
            <a:ext cx="6096000" cy="4572000"/>
          </a:xfrm>
          <a:prstGeom prst="rect">
            <a:avLst/>
          </a:prstGeom>
        </p:spPr>
        <p:txBody>
          <a:bodyPr lIns="91439" tIns="45719" rIns="91439" bIns="45719" anchor="t"/>
          <a:lstStyle/>
          <a:p>
            <a:pPr/>
          </a:p>
        </p:txBody>
      </p:sp>
      <p:sp>
        <p:nvSpPr>
          <p:cNvPr id="70" name="Title Text"/>
          <p:cNvSpPr txBox="1"/>
          <p:nvPr>
            <p:ph type="title"/>
          </p:nvPr>
        </p:nvSpPr>
        <p:spPr>
          <a:xfrm>
            <a:off x="1270000" y="7366000"/>
            <a:ext cx="10464800" cy="1701800"/>
          </a:xfrm>
          <a:prstGeom prst="rect">
            <a:avLst/>
          </a:prstGeom>
        </p:spPr>
        <p:txBody>
          <a:bodyPr/>
          <a:lstStyle/>
          <a:p>
            <a:pPr/>
            <a:r>
              <a:t>Title Text</a:t>
            </a:r>
          </a:p>
        </p:txBody>
      </p:sp>
      <p:sp>
        <p:nvSpPr>
          <p:cNvPr id="7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Reflection">
    <p:spTree>
      <p:nvGrpSpPr>
        <p:cNvPr id="1" name=""/>
        <p:cNvGrpSpPr/>
        <p:nvPr/>
      </p:nvGrpSpPr>
      <p:grpSpPr>
        <a:xfrm>
          <a:off x="0" y="0"/>
          <a:ext cx="0" cy="0"/>
          <a:chOff x="0" y="0"/>
          <a:chExt cx="0" cy="0"/>
        </a:xfrm>
      </p:grpSpPr>
      <p:sp>
        <p:nvSpPr>
          <p:cNvPr id="78" name="Image"/>
          <p:cNvSpPr/>
          <p:nvPr>
            <p:ph type="pic" sz="half" idx="21"/>
          </p:nvPr>
        </p:nvSpPr>
        <p:spPr>
          <a:xfrm>
            <a:off x="3454400" y="1803400"/>
            <a:ext cx="6096000" cy="4572000"/>
          </a:xfrm>
          <a:prstGeom prst="rect">
            <a:avLst/>
          </a:prstGeom>
          <a:effectLst>
            <a:reflection blurRad="0" stA="50000" stPos="0" endA="0" endPos="40000" dist="0" dir="5400000" fadeDir="5400000" sx="100000" sy="-100000" kx="0" ky="0" algn="bl" rotWithShape="0"/>
          </a:effectLst>
        </p:spPr>
        <p:txBody>
          <a:bodyPr lIns="91439" tIns="45719" rIns="91439" bIns="45719" anchor="t"/>
          <a:lstStyle/>
          <a:p>
            <a:pPr/>
          </a:p>
        </p:txBody>
      </p:sp>
      <p:sp>
        <p:nvSpPr>
          <p:cNvPr id="79" name="Title Text"/>
          <p:cNvSpPr txBox="1"/>
          <p:nvPr>
            <p:ph type="title"/>
          </p:nvPr>
        </p:nvSpPr>
        <p:spPr>
          <a:xfrm>
            <a:off x="1270000" y="7366000"/>
            <a:ext cx="10464800" cy="1701800"/>
          </a:xfrm>
          <a:prstGeom prst="rect">
            <a:avLst/>
          </a:prstGeom>
        </p:spPr>
        <p:txBody>
          <a:bodyPr/>
          <a:lstStyle/>
          <a:p>
            <a:pPr/>
            <a:r>
              <a:t>Title Text</a:t>
            </a:r>
          </a:p>
        </p:txBody>
      </p:sp>
      <p:sp>
        <p:nvSpPr>
          <p:cNvPr id="8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000000"/>
        </a:solidFill>
      </p:bgPr>
    </p:bg>
    <p:spTree>
      <p:nvGrpSpPr>
        <p:cNvPr id="1" name=""/>
        <p:cNvGrpSpPr/>
        <p:nvPr/>
      </p:nvGrpSpPr>
      <p:grpSpPr>
        <a:xfrm>
          <a:off x="0" y="0"/>
          <a:ext cx="0" cy="0"/>
          <a:chOff x="0" y="0"/>
          <a:chExt cx="0" cy="0"/>
        </a:xfrm>
      </p:grpSpPr>
      <p:sp>
        <p:nvSpPr>
          <p:cNvPr id="2" name="Body Level One…"/>
          <p:cNvSpPr txBox="1"/>
          <p:nvPr>
            <p:ph type="body" idx="1"/>
          </p:nvPr>
        </p:nvSpPr>
        <p:spPr>
          <a:xfrm>
            <a:off x="1270000" y="1270000"/>
            <a:ext cx="10464800" cy="7213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Body Level One</a:t>
            </a:r>
          </a:p>
          <a:p>
            <a:pPr lvl="1"/>
            <a:r>
              <a:t>Body Level Two</a:t>
            </a:r>
          </a:p>
          <a:p>
            <a:pPr lvl="2"/>
            <a:r>
              <a:t>Body Level Three</a:t>
            </a:r>
          </a:p>
          <a:p>
            <a:pPr lvl="3"/>
            <a:r>
              <a:t>Body Level Four</a:t>
            </a:r>
          </a:p>
          <a:p>
            <a:pPr lvl="4"/>
            <a:r>
              <a:t>Body Level Five</a:t>
            </a:r>
          </a:p>
        </p:txBody>
      </p:sp>
      <p:sp>
        <p:nvSpPr>
          <p:cNvPr id="3" name="Title Text"/>
          <p:cNvSpPr txBox="1"/>
          <p:nvPr>
            <p:ph type="title"/>
          </p:nvPr>
        </p:nvSpPr>
        <p:spPr>
          <a:xfrm>
            <a:off x="1270000" y="254000"/>
            <a:ext cx="10464800" cy="24384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Title Text</a:t>
            </a:r>
          </a:p>
        </p:txBody>
      </p:sp>
      <p:sp>
        <p:nvSpPr>
          <p:cNvPr id="4" name="Slide Number"/>
          <p:cNvSpPr txBox="1"/>
          <p:nvPr>
            <p:ph type="sldNum" sz="quarter" idx="2"/>
          </p:nvPr>
        </p:nvSpPr>
        <p:spPr>
          <a:xfrm>
            <a:off x="6324600" y="9258300"/>
            <a:ext cx="342900" cy="368300"/>
          </a:xfrm>
          <a:prstGeom prst="rect">
            <a:avLst/>
          </a:prstGeom>
          <a:ln w="12700">
            <a:miter lim="400000"/>
          </a:ln>
        </p:spPr>
        <p:txBody>
          <a:bodyPr wrap="none" lIns="50800" tIns="50800" rIns="50800" bIns="50800">
            <a:spAutoFit/>
          </a:bodyPr>
          <a:lstStyle>
            <a:lvl1pPr>
              <a:defRPr sz="1800"/>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400" u="none">
          <a:solidFill>
            <a:srgbClr val="FFFFFF"/>
          </a:solidFill>
          <a:uFillTx/>
          <a:latin typeface="+mn-lt"/>
          <a:ea typeface="+mn-ea"/>
          <a:cs typeface="+mn-cs"/>
          <a:sym typeface="Gill Sans"/>
        </a:defRPr>
      </a:lvl1pPr>
      <a:lvl2pPr marL="0" marR="0" indent="228600" algn="ctr" defTabSz="584200" rtl="0" latinLnBrk="0">
        <a:lnSpc>
          <a:spcPct val="100000"/>
        </a:lnSpc>
        <a:spcBef>
          <a:spcPts val="0"/>
        </a:spcBef>
        <a:spcAft>
          <a:spcPts val="0"/>
        </a:spcAft>
        <a:buClrTx/>
        <a:buSzTx/>
        <a:buFontTx/>
        <a:buNone/>
        <a:tabLst/>
        <a:defRPr b="0" baseline="0" cap="none" i="0" spc="0" strike="noStrike" sz="8400" u="none">
          <a:solidFill>
            <a:srgbClr val="FFFFFF"/>
          </a:solidFill>
          <a:uFillTx/>
          <a:latin typeface="+mn-lt"/>
          <a:ea typeface="+mn-ea"/>
          <a:cs typeface="+mn-cs"/>
          <a:sym typeface="Gill Sans"/>
        </a:defRPr>
      </a:lvl2pPr>
      <a:lvl3pPr marL="0" marR="0" indent="457200" algn="ctr" defTabSz="584200" rtl="0" latinLnBrk="0">
        <a:lnSpc>
          <a:spcPct val="100000"/>
        </a:lnSpc>
        <a:spcBef>
          <a:spcPts val="0"/>
        </a:spcBef>
        <a:spcAft>
          <a:spcPts val="0"/>
        </a:spcAft>
        <a:buClrTx/>
        <a:buSzTx/>
        <a:buFontTx/>
        <a:buNone/>
        <a:tabLst/>
        <a:defRPr b="0" baseline="0" cap="none" i="0" spc="0" strike="noStrike" sz="8400" u="none">
          <a:solidFill>
            <a:srgbClr val="FFFFFF"/>
          </a:solidFill>
          <a:uFillTx/>
          <a:latin typeface="+mn-lt"/>
          <a:ea typeface="+mn-ea"/>
          <a:cs typeface="+mn-cs"/>
          <a:sym typeface="Gill Sans"/>
        </a:defRPr>
      </a:lvl3pPr>
      <a:lvl4pPr marL="0" marR="0" indent="685800" algn="ctr" defTabSz="584200" rtl="0" latinLnBrk="0">
        <a:lnSpc>
          <a:spcPct val="100000"/>
        </a:lnSpc>
        <a:spcBef>
          <a:spcPts val="0"/>
        </a:spcBef>
        <a:spcAft>
          <a:spcPts val="0"/>
        </a:spcAft>
        <a:buClrTx/>
        <a:buSzTx/>
        <a:buFontTx/>
        <a:buNone/>
        <a:tabLst/>
        <a:defRPr b="0" baseline="0" cap="none" i="0" spc="0" strike="noStrike" sz="8400" u="none">
          <a:solidFill>
            <a:srgbClr val="FFFFFF"/>
          </a:solidFill>
          <a:uFillTx/>
          <a:latin typeface="+mn-lt"/>
          <a:ea typeface="+mn-ea"/>
          <a:cs typeface="+mn-cs"/>
          <a:sym typeface="Gill Sans"/>
        </a:defRPr>
      </a:lvl4pPr>
      <a:lvl5pPr marL="0" marR="0" indent="914400" algn="ctr" defTabSz="584200" rtl="0" latinLnBrk="0">
        <a:lnSpc>
          <a:spcPct val="100000"/>
        </a:lnSpc>
        <a:spcBef>
          <a:spcPts val="0"/>
        </a:spcBef>
        <a:spcAft>
          <a:spcPts val="0"/>
        </a:spcAft>
        <a:buClrTx/>
        <a:buSzTx/>
        <a:buFontTx/>
        <a:buNone/>
        <a:tabLst/>
        <a:defRPr b="0" baseline="0" cap="none" i="0" spc="0" strike="noStrike" sz="8400" u="none">
          <a:solidFill>
            <a:srgbClr val="FFFFFF"/>
          </a:solidFill>
          <a:uFillTx/>
          <a:latin typeface="+mn-lt"/>
          <a:ea typeface="+mn-ea"/>
          <a:cs typeface="+mn-cs"/>
          <a:sym typeface="Gill Sans"/>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8400" u="none">
          <a:solidFill>
            <a:srgbClr val="FFFFFF"/>
          </a:solidFill>
          <a:uFillTx/>
          <a:latin typeface="+mn-lt"/>
          <a:ea typeface="+mn-ea"/>
          <a:cs typeface="+mn-cs"/>
          <a:sym typeface="Gill Sans"/>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8400" u="none">
          <a:solidFill>
            <a:srgbClr val="FFFFFF"/>
          </a:solidFill>
          <a:uFillTx/>
          <a:latin typeface="+mn-lt"/>
          <a:ea typeface="+mn-ea"/>
          <a:cs typeface="+mn-cs"/>
          <a:sym typeface="Gill Sans"/>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8400" u="none">
          <a:solidFill>
            <a:srgbClr val="FFFFFF"/>
          </a:solidFill>
          <a:uFillTx/>
          <a:latin typeface="+mn-lt"/>
          <a:ea typeface="+mn-ea"/>
          <a:cs typeface="+mn-cs"/>
          <a:sym typeface="Gill Sans"/>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8400" u="none">
          <a:solidFill>
            <a:srgbClr val="FFFFFF"/>
          </a:solidFill>
          <a:uFillTx/>
          <a:latin typeface="+mn-lt"/>
          <a:ea typeface="+mn-ea"/>
          <a:cs typeface="+mn-cs"/>
          <a:sym typeface="Gill Sans"/>
        </a:defRPr>
      </a:lvl9pPr>
    </p:titleStyle>
    <p:bodyStyle>
      <a:lvl1pPr marL="889000" marR="0" indent="-571500" algn="l" defTabSz="584200" rtl="0" latinLnBrk="0">
        <a:lnSpc>
          <a:spcPct val="100000"/>
        </a:lnSpc>
        <a:spcBef>
          <a:spcPts val="4800"/>
        </a:spcBef>
        <a:spcAft>
          <a:spcPts val="0"/>
        </a:spcAft>
        <a:buClrTx/>
        <a:buSzPct val="171000"/>
        <a:buFontTx/>
        <a:buChar char="•"/>
        <a:tabLst/>
        <a:defRPr b="0" baseline="0" cap="none" i="0" spc="0" strike="noStrike" sz="4200" u="none">
          <a:solidFill>
            <a:srgbClr val="FFFFFF"/>
          </a:solidFill>
          <a:uFillTx/>
          <a:latin typeface="+mn-lt"/>
          <a:ea typeface="+mn-ea"/>
          <a:cs typeface="+mn-cs"/>
          <a:sym typeface="Gill Sans"/>
        </a:defRPr>
      </a:lvl1pPr>
      <a:lvl2pPr marL="1333500" marR="0" indent="-571500" algn="l" defTabSz="584200" rtl="0" latinLnBrk="0">
        <a:lnSpc>
          <a:spcPct val="100000"/>
        </a:lnSpc>
        <a:spcBef>
          <a:spcPts val="4800"/>
        </a:spcBef>
        <a:spcAft>
          <a:spcPts val="0"/>
        </a:spcAft>
        <a:buClrTx/>
        <a:buSzPct val="171000"/>
        <a:buFontTx/>
        <a:buChar char="•"/>
        <a:tabLst/>
        <a:defRPr b="0" baseline="0" cap="none" i="0" spc="0" strike="noStrike" sz="4200" u="none">
          <a:solidFill>
            <a:srgbClr val="FFFFFF"/>
          </a:solidFill>
          <a:uFillTx/>
          <a:latin typeface="+mn-lt"/>
          <a:ea typeface="+mn-ea"/>
          <a:cs typeface="+mn-cs"/>
          <a:sym typeface="Gill Sans"/>
        </a:defRPr>
      </a:lvl2pPr>
      <a:lvl3pPr marL="1778000" marR="0" indent="-571500" algn="l" defTabSz="584200" rtl="0" latinLnBrk="0">
        <a:lnSpc>
          <a:spcPct val="100000"/>
        </a:lnSpc>
        <a:spcBef>
          <a:spcPts val="4800"/>
        </a:spcBef>
        <a:spcAft>
          <a:spcPts val="0"/>
        </a:spcAft>
        <a:buClrTx/>
        <a:buSzPct val="171000"/>
        <a:buFontTx/>
        <a:buChar char="•"/>
        <a:tabLst/>
        <a:defRPr b="0" baseline="0" cap="none" i="0" spc="0" strike="noStrike" sz="4200" u="none">
          <a:solidFill>
            <a:srgbClr val="FFFFFF"/>
          </a:solidFill>
          <a:uFillTx/>
          <a:latin typeface="+mn-lt"/>
          <a:ea typeface="+mn-ea"/>
          <a:cs typeface="+mn-cs"/>
          <a:sym typeface="Gill Sans"/>
        </a:defRPr>
      </a:lvl3pPr>
      <a:lvl4pPr marL="2222500" marR="0" indent="-571500" algn="l" defTabSz="584200" rtl="0" latinLnBrk="0">
        <a:lnSpc>
          <a:spcPct val="100000"/>
        </a:lnSpc>
        <a:spcBef>
          <a:spcPts val="4800"/>
        </a:spcBef>
        <a:spcAft>
          <a:spcPts val="0"/>
        </a:spcAft>
        <a:buClrTx/>
        <a:buSzPct val="171000"/>
        <a:buFontTx/>
        <a:buChar char="•"/>
        <a:tabLst/>
        <a:defRPr b="0" baseline="0" cap="none" i="0" spc="0" strike="noStrike" sz="4200" u="none">
          <a:solidFill>
            <a:srgbClr val="FFFFFF"/>
          </a:solidFill>
          <a:uFillTx/>
          <a:latin typeface="+mn-lt"/>
          <a:ea typeface="+mn-ea"/>
          <a:cs typeface="+mn-cs"/>
          <a:sym typeface="Gill Sans"/>
        </a:defRPr>
      </a:lvl4pPr>
      <a:lvl5pPr marL="2667000" marR="0" indent="-571500" algn="l" defTabSz="584200" rtl="0" latinLnBrk="0">
        <a:lnSpc>
          <a:spcPct val="100000"/>
        </a:lnSpc>
        <a:spcBef>
          <a:spcPts val="4800"/>
        </a:spcBef>
        <a:spcAft>
          <a:spcPts val="0"/>
        </a:spcAft>
        <a:buClrTx/>
        <a:buSzPct val="171000"/>
        <a:buFontTx/>
        <a:buChar char="•"/>
        <a:tabLst/>
        <a:defRPr b="0" baseline="0" cap="none" i="0" spc="0" strike="noStrike" sz="4200" u="none">
          <a:solidFill>
            <a:srgbClr val="FFFFFF"/>
          </a:solidFill>
          <a:uFillTx/>
          <a:latin typeface="+mn-lt"/>
          <a:ea typeface="+mn-ea"/>
          <a:cs typeface="+mn-cs"/>
          <a:sym typeface="Gill Sans"/>
        </a:defRPr>
      </a:lvl5pPr>
      <a:lvl6pPr marL="3022600" marR="0" indent="-571500" algn="l" defTabSz="584200" rtl="0" latinLnBrk="0">
        <a:lnSpc>
          <a:spcPct val="100000"/>
        </a:lnSpc>
        <a:spcBef>
          <a:spcPts val="4800"/>
        </a:spcBef>
        <a:spcAft>
          <a:spcPts val="0"/>
        </a:spcAft>
        <a:buClrTx/>
        <a:buSzPct val="171000"/>
        <a:buFontTx/>
        <a:buChar char="•"/>
        <a:tabLst/>
        <a:defRPr b="0" baseline="0" cap="none" i="0" spc="0" strike="noStrike" sz="4200" u="none">
          <a:solidFill>
            <a:srgbClr val="FFFFFF"/>
          </a:solidFill>
          <a:uFillTx/>
          <a:latin typeface="+mn-lt"/>
          <a:ea typeface="+mn-ea"/>
          <a:cs typeface="+mn-cs"/>
          <a:sym typeface="Gill Sans"/>
        </a:defRPr>
      </a:lvl6pPr>
      <a:lvl7pPr marL="3378200" marR="0" indent="-571500" algn="l" defTabSz="584200" rtl="0" latinLnBrk="0">
        <a:lnSpc>
          <a:spcPct val="100000"/>
        </a:lnSpc>
        <a:spcBef>
          <a:spcPts val="4800"/>
        </a:spcBef>
        <a:spcAft>
          <a:spcPts val="0"/>
        </a:spcAft>
        <a:buClrTx/>
        <a:buSzPct val="171000"/>
        <a:buFontTx/>
        <a:buChar char="•"/>
        <a:tabLst/>
        <a:defRPr b="0" baseline="0" cap="none" i="0" spc="0" strike="noStrike" sz="4200" u="none">
          <a:solidFill>
            <a:srgbClr val="FFFFFF"/>
          </a:solidFill>
          <a:uFillTx/>
          <a:latin typeface="+mn-lt"/>
          <a:ea typeface="+mn-ea"/>
          <a:cs typeface="+mn-cs"/>
          <a:sym typeface="Gill Sans"/>
        </a:defRPr>
      </a:lvl7pPr>
      <a:lvl8pPr marL="3733800" marR="0" indent="-571500" algn="l" defTabSz="584200" rtl="0" latinLnBrk="0">
        <a:lnSpc>
          <a:spcPct val="100000"/>
        </a:lnSpc>
        <a:spcBef>
          <a:spcPts val="4800"/>
        </a:spcBef>
        <a:spcAft>
          <a:spcPts val="0"/>
        </a:spcAft>
        <a:buClrTx/>
        <a:buSzPct val="171000"/>
        <a:buFontTx/>
        <a:buChar char="•"/>
        <a:tabLst/>
        <a:defRPr b="0" baseline="0" cap="none" i="0" spc="0" strike="noStrike" sz="4200" u="none">
          <a:solidFill>
            <a:srgbClr val="FFFFFF"/>
          </a:solidFill>
          <a:uFillTx/>
          <a:latin typeface="+mn-lt"/>
          <a:ea typeface="+mn-ea"/>
          <a:cs typeface="+mn-cs"/>
          <a:sym typeface="Gill Sans"/>
        </a:defRPr>
      </a:lvl8pPr>
      <a:lvl9pPr marL="4089400" marR="0" indent="-571500" algn="l" defTabSz="584200" rtl="0" latinLnBrk="0">
        <a:lnSpc>
          <a:spcPct val="100000"/>
        </a:lnSpc>
        <a:spcBef>
          <a:spcPts val="4800"/>
        </a:spcBef>
        <a:spcAft>
          <a:spcPts val="0"/>
        </a:spcAft>
        <a:buClrTx/>
        <a:buSzPct val="171000"/>
        <a:buFontTx/>
        <a:buChar char="•"/>
        <a:tabLst/>
        <a:defRPr b="0" baseline="0" cap="none" i="0" spc="0" strike="noStrike" sz="4200" u="none">
          <a:solidFill>
            <a:srgbClr val="FFFFFF"/>
          </a:solidFill>
          <a:uFillTx/>
          <a:latin typeface="+mn-lt"/>
          <a:ea typeface="+mn-ea"/>
          <a:cs typeface="+mn-cs"/>
          <a:sym typeface="Gill Sans"/>
        </a:defRPr>
      </a:lvl9pPr>
    </p:bodyStyle>
    <p:otherStyle>
      <a:lvl1pPr marL="0" marR="0" indent="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ill Sans"/>
        </a:defRPr>
      </a:lvl1pPr>
      <a:lvl2pPr marL="0" marR="0" indent="22860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ill Sans"/>
        </a:defRPr>
      </a:lvl2pPr>
      <a:lvl3pPr marL="0" marR="0" indent="45720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ill Sans"/>
        </a:defRPr>
      </a:lvl3pPr>
      <a:lvl4pPr marL="0" marR="0" indent="68580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ill Sans"/>
        </a:defRPr>
      </a:lvl4pPr>
      <a:lvl5pPr marL="0" marR="0" indent="91440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ill Sans"/>
        </a:defRPr>
      </a:lvl5pPr>
      <a:lvl6pPr marL="0" marR="0" indent="114300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ill Sans"/>
        </a:defRPr>
      </a:lvl6pPr>
      <a:lvl7pPr marL="0" marR="0" indent="137160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ill Sans"/>
        </a:defRPr>
      </a:lvl7pPr>
      <a:lvl8pPr marL="0" marR="0" indent="160020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ill Sans"/>
        </a:defRPr>
      </a:lvl8pPr>
      <a:lvl9pPr marL="0" marR="0" indent="1828800" algn="ctr" defTabSz="58420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Gill Sans"/>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pauloborba.cin.ufpe.br"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pauloborba.cin.ufpe.br" TargetMode="External"/></Relationships>

</file>

<file path=ppt/slides/_rels/slide100.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0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3.png"/><Relationship Id="rId3" Type="http://schemas.openxmlformats.org/officeDocument/2006/relationships/image" Target="../media/image44.png"/></Relationships>

</file>

<file path=ppt/slides/_rels/slide102.xml.rels><?xml version="1.0" encoding="UTF-8"?>
<Relationships xmlns="http://schemas.openxmlformats.org/package/2006/relationships"><Relationship Id="rId1" Type="http://schemas.openxmlformats.org/officeDocument/2006/relationships/slideLayout" Target="../slideLayouts/slideLayout16.xml"/></Relationships>

</file>

<file path=ppt/slides/_rels/slide103.xml.rels><?xml version="1.0" encoding="UTF-8"?>
<Relationships xmlns="http://schemas.openxmlformats.org/package/2006/relationships"><Relationship Id="rId1" Type="http://schemas.openxmlformats.org/officeDocument/2006/relationships/slideLayout" Target="../slideLayouts/slideLayout16.xml"/></Relationships>

</file>

<file path=ppt/slides/_rels/slide104.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05.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0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107.xml.rels><?xml version="1.0" encoding="UTF-8"?>
<Relationships xmlns="http://schemas.openxmlformats.org/package/2006/relationships"><Relationship Id="rId1" Type="http://schemas.openxmlformats.org/officeDocument/2006/relationships/slideLayout" Target="../slideLayouts/slideLayout16.xml"/></Relationships>

</file>

<file path=ppt/slides/_rels/slide108.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0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5.png"/><Relationship Id="rId3" Type="http://schemas.openxmlformats.org/officeDocument/2006/relationships/image" Target="../media/image46.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1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7.png"/></Relationships>

</file>

<file path=ppt/slides/_rels/slide112.xml.rels><?xml version="1.0" encoding="UTF-8"?>
<Relationships xmlns="http://schemas.openxmlformats.org/package/2006/relationships"><Relationship Id="rId1" Type="http://schemas.openxmlformats.org/officeDocument/2006/relationships/slideLayout" Target="../slideLayouts/slideLayout16.xml"/></Relationships>

</file>

<file path=ppt/slides/_rels/slide11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8.png"/></Relationships>

</file>

<file path=ppt/slides/_rels/slide115.xml.rels><?xml version="1.0" encoding="UTF-8"?>
<Relationships xmlns="http://schemas.openxmlformats.org/package/2006/relationships"><Relationship Id="rId1" Type="http://schemas.openxmlformats.org/officeDocument/2006/relationships/slideLayout" Target="../slideLayouts/slideLayout16.xml"/></Relationships>

</file>

<file path=ppt/slides/_rels/slide116.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17.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18.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1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12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9.png"/><Relationship Id="rId3" Type="http://schemas.openxmlformats.org/officeDocument/2006/relationships/image" Target="../media/image50.png"/></Relationships>

</file>

<file path=ppt/slides/_rels/slide12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0.png"/><Relationship Id="rId3" Type="http://schemas.openxmlformats.org/officeDocument/2006/relationships/image" Target="../media/image51.png"/></Relationships>

</file>

<file path=ppt/slides/_rels/slide122.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2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pauloborba.cin.ufpe.br" TargetMode="External"/></Relationships>

</file>

<file path=ppt/slides/_rels/slide125.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2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127.xml.rels><?xml version="1.0" encoding="UTF-8"?>
<Relationships xmlns="http://schemas.openxmlformats.org/package/2006/relationships"><Relationship Id="rId1" Type="http://schemas.openxmlformats.org/officeDocument/2006/relationships/slideLayout" Target="../slideLayouts/slideLayout21.xml"/></Relationships>

</file>

<file path=ppt/slides/_rels/slide128.xml.rels><?xml version="1.0" encoding="UTF-8"?>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5.xml"/></Relationships>

</file>

<file path=ppt/slides/_rels/slide12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6.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13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phmb@cin.ufpe.br" TargetMode="External"/><Relationship Id="rId3" Type="http://schemas.openxmlformats.org/officeDocument/2006/relationships/hyperlink" Target="http://twitter.com/pauloborba" TargetMode="External"/></Relationships>

</file>

<file path=ppt/slides/_rels/slide1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hyperlink" Target="https://github.com/concord-consortium/rigse/blob/master/features/manager_updates_account_information.feature" TargetMode="External"/><Relationship Id="rId5" Type="http://schemas.openxmlformats.org/officeDocument/2006/relationships/image" Target="../media/image13.png"/><Relationship Id="rId6" Type="http://schemas.openxmlformats.org/officeDocument/2006/relationships/image" Target="../media/image14.png"/><Relationship Id="rId7" Type="http://schemas.openxmlformats.org/officeDocument/2006/relationships/image" Target="../media/image15.png"/><Relationship Id="rId8" Type="http://schemas.openxmlformats.org/officeDocument/2006/relationships/image" Target="../media/image16.png"/><Relationship Id="rId9" Type="http://schemas.openxmlformats.org/officeDocument/2006/relationships/image" Target="../media/image17.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pauloborba.cin.ufpe.br"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8.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video" Target="../media/media1.mp4"/><Relationship Id="rId3" Type="http://schemas.microsoft.com/office/2007/relationships/media" Target="../media/media1.mp4"/><Relationship Id="rId4" Type="http://schemas.openxmlformats.org/officeDocument/2006/relationships/image" Target="../media/image19.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pauloborba.cin.ufpe.br" TargetMode="External"/></Relationships>

</file>

<file path=ppt/slides/_rels/slide29.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pauloborba.cin.ufpe.br" TargetMode="External"/></Relationships>

</file>

<file path=ppt/slides/_rels/slide3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3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37.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3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20.png"/></Relationships>

</file>

<file path=ppt/slides/_rels/slide39.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1.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pauloborba.cin.ufpe.br" TargetMode="External"/></Relationships>

</file>

<file path=ppt/slides/_rels/slide4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 Id="rId3" Type="http://schemas.openxmlformats.org/officeDocument/2006/relationships/image" Target="../media/image21.png"/></Relationships>

</file>

<file path=ppt/slides/_rels/slide41.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3.xml"/></Relationships>

</file>

<file path=ppt/slides/_rels/slide4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22.png"/></Relationships>

</file>

<file path=ppt/slides/_rels/slide4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23.png"/></Relationships>

</file>

<file path=ppt/slides/_rels/slide4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24.png"/></Relationships>

</file>

<file path=ppt/slides/_rels/slide4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s>

</file>

<file path=ppt/slides/_rels/slide46.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s>

</file>

<file path=ppt/slides/_rels/slide47.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9.xml"/><Relationship Id="rId3" Type="http://schemas.openxmlformats.org/officeDocument/2006/relationships/image" Target="../media/image25.png"/></Relationships>

</file>

<file path=ppt/slides/_rels/slide48.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pauloborba.cin.ufpe.br"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50.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5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pauloborba.cin.ufpe.br" TargetMode="External"/></Relationships>

</file>

<file path=ppt/slides/_rels/slide53.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26.png"/><Relationship Id="rId4" Type="http://schemas.openxmlformats.org/officeDocument/2006/relationships/image" Target="../media/image27.png"/></Relationships>

</file>

<file path=ppt/slides/_rels/slide5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3.xml"/></Relationships>

</file>

<file path=ppt/slides/_rels/slide61.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6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hyperlink" Target="http://pauloborba.cin.ufpe.br" TargetMode="External"/></Relationships>

</file>

<file path=ppt/slides/_rels/slide6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65.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7.xml"/></Relationships>

</file>

<file path=ppt/slides/_rels/slide6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6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6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0.xml"/><Relationship Id="rId3" Type="http://schemas.openxmlformats.org/officeDocument/2006/relationships/image" Target="../media/image28.png"/></Relationships>

</file>

<file path=ppt/slides/_rels/slide6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5.png"/></Relationships>

</file>

<file path=ppt/slides/_rels/slide7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1.xml"/><Relationship Id="rId3" Type="http://schemas.openxmlformats.org/officeDocument/2006/relationships/image" Target="../media/image29.png"/></Relationships>

</file>

<file path=ppt/slides/_rels/slide71.xml.rels><?xml version="1.0" encoding="UTF-8"?>
<Relationships xmlns="http://schemas.openxmlformats.org/package/2006/relationships"><Relationship Id="rId1" Type="http://schemas.openxmlformats.org/officeDocument/2006/relationships/slideLayout" Target="../slideLayouts/slideLayout16.xml"/></Relationships>

</file>

<file path=ppt/slides/_rels/slide7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2.xml"/><Relationship Id="rId3" Type="http://schemas.openxmlformats.org/officeDocument/2006/relationships/image" Target="../media/image30.png"/></Relationships>

</file>

<file path=ppt/slides/_rels/slide73.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7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7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pauloborba.cin.ufpe.br" TargetMode="External"/></Relationships>

</file>

<file path=ppt/slides/_rels/slide76.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77.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4.xml"/><Relationship Id="rId3" Type="http://schemas.openxmlformats.org/officeDocument/2006/relationships/image" Target="../media/image31.png"/><Relationship Id="rId4" Type="http://schemas.openxmlformats.org/officeDocument/2006/relationships/image" Target="../media/image32.png"/></Relationships>

</file>

<file path=ppt/slides/_rels/slide79.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80.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3.png"/><Relationship Id="rId3" Type="http://schemas.openxmlformats.org/officeDocument/2006/relationships/image" Target="../media/image34.png"/></Relationships>

</file>

<file path=ppt/slides/_rels/slide81.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82.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8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pauloborba.cin.ufpe.br" TargetMode="External"/></Relationships>

</file>

<file path=ppt/slides/_rels/slide84.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8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86.xml.rels><?xml version="1.0" encoding="UTF-8"?>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s>

</file>

<file path=ppt/slides/_rels/slide8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7.xml"/></Relationships>

</file>

<file path=ppt/slides/_rels/slide88.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5.png"/><Relationship Id="rId3" Type="http://schemas.openxmlformats.org/officeDocument/2006/relationships/image" Target="../media/image36.png"/></Relationships>

</file>

<file path=ppt/slides/_rels/slide8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8.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9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pauloborba.cin.ufpe.br" TargetMode="External"/></Relationships>

</file>

<file path=ppt/slides/_rels/slide91.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9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7.png"/><Relationship Id="rId3" Type="http://schemas.openxmlformats.org/officeDocument/2006/relationships/image" Target="../media/image38.png"/></Relationships>

</file>

<file path=ppt/slides/_rels/slide9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9.png"/><Relationship Id="rId3" Type="http://schemas.openxmlformats.org/officeDocument/2006/relationships/image" Target="../media/image40.png"/><Relationship Id="rId4" Type="http://schemas.openxmlformats.org/officeDocument/2006/relationships/image" Target="../media/image41.png"/></Relationships>

</file>

<file path=ppt/slides/_rels/slide94.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95.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9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pauloborba.cin.ufpe.br" TargetMode="External"/></Relationships>

</file>

<file path=ppt/slides/_rels/slide9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9.xml"/></Relationships>

</file>

<file path=ppt/slides/_rels/slide98.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0.xml"/></Relationships>

</file>

<file path=ppt/slides/_rels/slide99.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1.xml"/><Relationship Id="rId3" Type="http://schemas.openxmlformats.org/officeDocument/2006/relationships/image" Target="../media/image42.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Software Engineering"/>
          <p:cNvSpPr txBox="1"/>
          <p:nvPr>
            <p:ph type="ctrTitle"/>
          </p:nvPr>
        </p:nvSpPr>
        <p:spPr>
          <a:prstGeom prst="rect">
            <a:avLst/>
          </a:prstGeom>
        </p:spPr>
        <p:txBody>
          <a:bodyPr>
            <a:normAutofit fontScale="100000" lnSpcReduction="0"/>
          </a:bodyPr>
          <a:lstStyle/>
          <a:p>
            <a:pPr/>
            <a:r>
              <a:t>Software Engineering</a:t>
            </a:r>
          </a:p>
        </p:txBody>
      </p:sp>
      <p:sp>
        <p:nvSpPr>
          <p:cNvPr id="205" name="Paulo Borba…"/>
          <p:cNvSpPr txBox="1"/>
          <p:nvPr>
            <p:ph type="subTitle" sz="quarter" idx="1"/>
          </p:nvPr>
        </p:nvSpPr>
        <p:spPr>
          <a:xfrm>
            <a:off x="1270000" y="5029200"/>
            <a:ext cx="10464800" cy="1816100"/>
          </a:xfrm>
          <a:prstGeom prst="rect">
            <a:avLst/>
          </a:prstGeom>
        </p:spPr>
        <p:txBody>
          <a:bodyPr/>
          <a:lstStyle/>
          <a:p>
            <a:pPr/>
            <a:r>
              <a:t>Paulo Borba</a:t>
            </a:r>
          </a:p>
          <a:p>
            <a:pPr/>
            <a:r>
              <a:t>Informatics Center</a:t>
            </a:r>
          </a:p>
          <a:p>
            <a:pPr/>
            <a:r>
              <a:t>Federal University of Pernambuco</a:t>
            </a:r>
          </a:p>
        </p:txBody>
      </p:sp>
      <p:sp>
        <p:nvSpPr>
          <p:cNvPr id="206" name="pauloborba.cin.ufpe.br"/>
          <p:cNvSpPr txBox="1"/>
          <p:nvPr/>
        </p:nvSpPr>
        <p:spPr>
          <a:xfrm>
            <a:off x="2578100" y="8828075"/>
            <a:ext cx="7848600"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2400" u="sng">
                <a:solidFill>
                  <a:srgbClr val="F3F9F6"/>
                </a:solidFill>
                <a:latin typeface="Courier New"/>
                <a:ea typeface="Courier New"/>
                <a:cs typeface="Courier New"/>
                <a:sym typeface="Courier New"/>
                <a:hlinkClick r:id="rId2" invalidUrl="" action="" tgtFrame="" tooltip="" history="1" highlightClick="0" endSnd="0"/>
              </a:defRPr>
            </a:lvl1pPr>
          </a:lstStyle>
          <a:p>
            <a:pPr>
              <a:defRPr u="none"/>
            </a:pPr>
            <a:r>
              <a:rPr u="sng">
                <a:hlinkClick r:id="rId2" invalidUrl="" action="" tgtFrame="" tooltip="" history="1" highlightClick="0" endSnd="0"/>
              </a:rPr>
              <a:t>pauloborba.cin.ufpe.br</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Software Engineering"/>
          <p:cNvSpPr txBox="1"/>
          <p:nvPr>
            <p:ph type="ctrTitle"/>
          </p:nvPr>
        </p:nvSpPr>
        <p:spPr>
          <a:prstGeom prst="rect">
            <a:avLst/>
          </a:prstGeom>
        </p:spPr>
        <p:txBody>
          <a:bodyPr>
            <a:normAutofit fontScale="100000" lnSpcReduction="0"/>
          </a:bodyPr>
          <a:lstStyle/>
          <a:p>
            <a:pPr/>
            <a:r>
              <a:t>Software Engineering</a:t>
            </a:r>
          </a:p>
        </p:txBody>
      </p:sp>
      <p:sp>
        <p:nvSpPr>
          <p:cNvPr id="242" name="Paulo Borba…"/>
          <p:cNvSpPr txBox="1"/>
          <p:nvPr>
            <p:ph type="subTitle" sz="quarter" idx="1"/>
          </p:nvPr>
        </p:nvSpPr>
        <p:spPr>
          <a:xfrm>
            <a:off x="1270000" y="5029200"/>
            <a:ext cx="10464800" cy="1816100"/>
          </a:xfrm>
          <a:prstGeom prst="rect">
            <a:avLst/>
          </a:prstGeom>
        </p:spPr>
        <p:txBody>
          <a:bodyPr/>
          <a:lstStyle/>
          <a:p>
            <a:pPr/>
            <a:r>
              <a:t>Paulo Borba</a:t>
            </a:r>
          </a:p>
          <a:p>
            <a:pPr/>
            <a:r>
              <a:t>Informatics Center</a:t>
            </a:r>
          </a:p>
          <a:p>
            <a:pPr/>
            <a:r>
              <a:t>Federal University of Pernambuco</a:t>
            </a:r>
          </a:p>
        </p:txBody>
      </p:sp>
      <p:sp>
        <p:nvSpPr>
          <p:cNvPr id="243" name="pauloborba.cin.ufpe.br"/>
          <p:cNvSpPr txBox="1"/>
          <p:nvPr/>
        </p:nvSpPr>
        <p:spPr>
          <a:xfrm>
            <a:off x="2578100" y="8828075"/>
            <a:ext cx="7848600"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2400" u="sng">
                <a:solidFill>
                  <a:srgbClr val="F3F9F6"/>
                </a:solidFill>
                <a:latin typeface="Courier New"/>
                <a:ea typeface="Courier New"/>
                <a:cs typeface="Courier New"/>
                <a:sym typeface="Courier New"/>
                <a:hlinkClick r:id="rId2" invalidUrl="" action="" tgtFrame="" tooltip="" history="1" highlightClick="0" endSnd="0"/>
              </a:defRPr>
            </a:lvl1pPr>
          </a:lstStyle>
          <a:p>
            <a:pPr>
              <a:defRPr u="none"/>
            </a:pPr>
            <a:r>
              <a:rPr u="sng">
                <a:hlinkClick r:id="rId2" invalidUrl="" action="" tgtFrame="" tooltip="" history="1" highlightClick="0" endSnd="0"/>
              </a:rPr>
              <a:t>pauloborba.cin.ufpe.br</a:t>
            </a:r>
          </a:p>
        </p:txBody>
      </p:sp>
    </p:spTree>
  </p:cSld>
  <p:clrMapOvr>
    <a:masterClrMapping/>
  </p:clrMapOvr>
  <p:transition xmlns:p14="http://schemas.microsoft.com/office/powerpoint/2010/main" spd="med" advClick="1"/>
</p:sld>
</file>

<file path=ppt/slides/slide10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4" name="You won’t have time to fully test the implemented  functionality…"/>
          <p:cNvSpPr txBox="1"/>
          <p:nvPr>
            <p:ph type="title"/>
          </p:nvPr>
        </p:nvSpPr>
        <p:spPr>
          <a:xfrm>
            <a:off x="1136021" y="573593"/>
            <a:ext cx="10464801" cy="8606414"/>
          </a:xfrm>
          <a:prstGeom prst="rect">
            <a:avLst/>
          </a:prstGeom>
        </p:spPr>
        <p:txBody>
          <a:bodyPr/>
          <a:lstStyle/>
          <a:p>
            <a:pPr>
              <a:defRPr sz="7100"/>
            </a:pPr>
            <a:r>
              <a:t>You won’t have </a:t>
            </a:r>
            <a:r>
              <a:rPr>
                <a:solidFill>
                  <a:srgbClr val="FEFB27"/>
                </a:solidFill>
              </a:rPr>
              <a:t>time</a:t>
            </a:r>
            <a:r>
              <a:t> to fully test the implemented  functionality</a:t>
            </a:r>
          </a:p>
          <a:p>
            <a:pPr>
              <a:defRPr sz="7100"/>
            </a:pPr>
          </a:p>
          <a:p>
            <a:pPr>
              <a:defRPr sz="7100"/>
            </a:pPr>
            <a:r>
              <a:t>So invest your </a:t>
            </a:r>
            <a:r>
              <a:rPr>
                <a:solidFill>
                  <a:srgbClr val="FEFB27"/>
                </a:solidFill>
              </a:rPr>
              <a:t>time</a:t>
            </a:r>
            <a:r>
              <a:t> on tests that are relevant, exercise more critical behavior and states</a:t>
            </a:r>
          </a:p>
        </p:txBody>
      </p:sp>
    </p:spTree>
  </p:cSld>
  <p:clrMapOvr>
    <a:masterClrMapping/>
  </p:clrMapOvr>
  <p:transition xmlns:p14="http://schemas.microsoft.com/office/powerpoint/2010/main" spd="med" advClick="1"/>
</p:sld>
</file>

<file path=ppt/slides/slide10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6" name="Focus on exercising more relevant (for both the stakeholders and the project) and complex behavior and states…"/>
          <p:cNvSpPr txBox="1"/>
          <p:nvPr>
            <p:ph type="title"/>
          </p:nvPr>
        </p:nvSpPr>
        <p:spPr>
          <a:xfrm>
            <a:off x="1270000" y="1633316"/>
            <a:ext cx="10464800" cy="7115023"/>
          </a:xfrm>
          <a:prstGeom prst="rect">
            <a:avLst/>
          </a:prstGeom>
        </p:spPr>
        <p:txBody>
          <a:bodyPr/>
          <a:lstStyle/>
          <a:p>
            <a:pPr algn="l">
              <a:spcBef>
                <a:spcPts val="2400"/>
              </a:spcBef>
              <a:defRPr sz="4200"/>
            </a:pPr>
            <a:r>
              <a:t>Focus on exercising more </a:t>
            </a:r>
            <a:r>
              <a:rPr>
                <a:solidFill>
                  <a:srgbClr val="FEFB27"/>
                </a:solidFill>
              </a:rPr>
              <a:t>relevant</a:t>
            </a:r>
            <a:r>
              <a:t> (for both the stakeholders and the project) and </a:t>
            </a:r>
            <a:r>
              <a:rPr>
                <a:solidFill>
                  <a:srgbClr val="FEFB27"/>
                </a:solidFill>
              </a:rPr>
              <a:t>complex</a:t>
            </a:r>
            <a:r>
              <a:t> behavior and states</a:t>
            </a:r>
          </a:p>
          <a:p>
            <a:pPr lvl="1" marL="1333500" indent="-571500" algn="l">
              <a:lnSpc>
                <a:spcPct val="70000"/>
              </a:lnSpc>
              <a:spcBef>
                <a:spcPts val="2400"/>
              </a:spcBef>
              <a:buSzPct val="154000"/>
              <a:defRPr sz="3800"/>
            </a:pPr>
            <a:r>
              <a:t>requirements, rules, </a:t>
            </a:r>
          </a:p>
          <a:p>
            <a:pPr lvl="1" marL="1333500" indent="-571500" algn="l">
              <a:lnSpc>
                <a:spcPct val="70000"/>
              </a:lnSpc>
              <a:spcBef>
                <a:spcPts val="2400"/>
              </a:spcBef>
              <a:buSzPct val="154000"/>
              <a:defRPr sz="3800"/>
            </a:pPr>
            <a:r>
              <a:t>constraints, event sequences, </a:t>
            </a:r>
          </a:p>
          <a:p>
            <a:pPr lvl="1" marL="1333500" indent="-571500" algn="l">
              <a:lnSpc>
                <a:spcPct val="70000"/>
              </a:lnSpc>
              <a:spcBef>
                <a:spcPts val="2400"/>
              </a:spcBef>
              <a:buSzPct val="171000"/>
              <a:defRPr sz="3800"/>
            </a:pPr>
            <a:r>
              <a:t>cases, etc.</a:t>
            </a:r>
          </a:p>
        </p:txBody>
      </p:sp>
      <p:sp>
        <p:nvSpPr>
          <p:cNvPr id="607" name="not working properly will lead to significant problems (loss, complaints, etc.)"/>
          <p:cNvSpPr/>
          <p:nvPr/>
        </p:nvSpPr>
        <p:spPr>
          <a:xfrm>
            <a:off x="2663492" y="164878"/>
            <a:ext cx="4850946" cy="2413629"/>
          </a:xfrm>
          <a:prstGeom prst="wedgeEllipseCallout">
            <a:avLst>
              <a:gd name="adj1" fmla="val 49255"/>
              <a:gd name="adj2" fmla="val 71678"/>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3000">
                <a:effectLst>
                  <a:outerShdw sx="100000" sy="100000" kx="0" ky="0" algn="b" rotWithShape="0" blurRad="38100" dist="12700" dir="5400000">
                    <a:srgbClr val="000000">
                      <a:alpha val="50000"/>
                    </a:srgbClr>
                  </a:outerShdw>
                </a:effectLst>
              </a:defRPr>
            </a:lvl1pPr>
          </a:lstStyle>
          <a:p>
            <a:pPr/>
            <a:r>
              <a:t>not working properly will lead to significant problems (loss, complaints, etc.)</a:t>
            </a:r>
          </a:p>
        </p:txBody>
      </p:sp>
      <p:sp>
        <p:nvSpPr>
          <p:cNvPr id="608" name="not sure if it was completely understood or was implemented right"/>
          <p:cNvSpPr/>
          <p:nvPr/>
        </p:nvSpPr>
        <p:spPr>
          <a:xfrm>
            <a:off x="9350943" y="5850334"/>
            <a:ext cx="3416441" cy="3233773"/>
          </a:xfrm>
          <a:prstGeom prst="wedgeEllipseCallout">
            <a:avLst>
              <a:gd name="adj1" fmla="val -23568"/>
              <a:gd name="adj2" fmla="val -8886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3000">
                <a:effectLst>
                  <a:outerShdw sx="100000" sy="100000" kx="0" ky="0" algn="b" rotWithShape="0" blurRad="38100" dist="12700" dir="5400000">
                    <a:srgbClr val="000000">
                      <a:alpha val="50000"/>
                    </a:srgbClr>
                  </a:outerShdw>
                </a:effectLst>
              </a:defRPr>
            </a:lvl1pPr>
          </a:lstStyle>
          <a:p>
            <a:pPr/>
            <a:r>
              <a:t>not sure if it was completely understood or was implemented right</a:t>
            </a:r>
          </a:p>
        </p:txBody>
      </p:sp>
    </p:spTree>
  </p:cSld>
  <p:clrMapOvr>
    <a:masterClrMapping/>
  </p:clrMapOvr>
  <p:transition xmlns:p14="http://schemas.microsoft.com/office/powerpoint/2010/main" spd="med" advClick="1"/>
</p:sld>
</file>

<file path=ppt/slides/slide10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0" name="More principles"/>
          <p:cNvSpPr txBox="1"/>
          <p:nvPr>
            <p:ph type="title"/>
          </p:nvPr>
        </p:nvSpPr>
        <p:spPr>
          <a:prstGeom prst="rect">
            <a:avLst/>
          </a:prstGeom>
        </p:spPr>
        <p:txBody>
          <a:bodyPr/>
          <a:lstStyle/>
          <a:p>
            <a:pPr/>
            <a:r>
              <a:t>More principles</a:t>
            </a:r>
          </a:p>
        </p:txBody>
      </p:sp>
    </p:spTree>
  </p:cSld>
  <p:clrMapOvr>
    <a:masterClrMapping/>
  </p:clrMapOvr>
  <p:transition xmlns:p14="http://schemas.microsoft.com/office/powerpoint/2010/main" spd="med" advClick="1"/>
</p:sld>
</file>

<file path=ppt/slides/slide10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2" name="Weakening the pre condition"/>
          <p:cNvSpPr txBox="1"/>
          <p:nvPr>
            <p:ph type="title"/>
          </p:nvPr>
        </p:nvSpPr>
        <p:spPr>
          <a:prstGeom prst="rect">
            <a:avLst/>
          </a:prstGeom>
        </p:spPr>
        <p:txBody>
          <a:bodyPr/>
          <a:lstStyle/>
          <a:p>
            <a:pPr/>
            <a:r>
              <a:t>Weakening the pre condition</a:t>
            </a:r>
          </a:p>
        </p:txBody>
      </p:sp>
    </p:spTree>
  </p:cSld>
  <p:clrMapOvr>
    <a:masterClrMapping/>
  </p:clrMapOvr>
  <p:transition xmlns:p14="http://schemas.microsoft.com/office/powerpoint/2010/main" spd="med" advClick="1"/>
</p:sld>
</file>

<file path=ppt/slides/slide10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4" name="The more input states are exercised by your  test suite, the stronger guarantees are provided by the suite"/>
          <p:cNvSpPr txBox="1"/>
          <p:nvPr>
            <p:ph type="title"/>
          </p:nvPr>
        </p:nvSpPr>
        <p:spPr>
          <a:xfrm>
            <a:off x="1136896" y="1520715"/>
            <a:ext cx="10731008" cy="6712170"/>
          </a:xfrm>
          <a:prstGeom prst="rect">
            <a:avLst/>
          </a:prstGeom>
        </p:spPr>
        <p:txBody>
          <a:bodyPr/>
          <a:lstStyle/>
          <a:p>
            <a:pPr/>
            <a:r>
              <a:t>The more </a:t>
            </a:r>
            <a:r>
              <a:rPr>
                <a:solidFill>
                  <a:srgbClr val="FEFB27"/>
                </a:solidFill>
              </a:rPr>
              <a:t>input states</a:t>
            </a:r>
            <a:r>
              <a:t> are exercised by your  test suite, the stronger </a:t>
            </a:r>
            <a:r>
              <a:rPr>
                <a:solidFill>
                  <a:srgbClr val="FEFB27"/>
                </a:solidFill>
              </a:rPr>
              <a:t>guarantees</a:t>
            </a:r>
            <a:r>
              <a:t> are provided by the suite</a:t>
            </a:r>
          </a:p>
        </p:txBody>
      </p:sp>
    </p:spTree>
  </p:cSld>
  <p:clrMapOvr>
    <a:masterClrMapping/>
  </p:clrMapOvr>
  <p:transition xmlns:p14="http://schemas.microsoft.com/office/powerpoint/2010/main" spd="med" advClick="1"/>
</p:sld>
</file>

<file path=ppt/slides/slide10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6" name="Exercise the same operations and functionality with different inputs (arguments and state content)…"/>
          <p:cNvSpPr txBox="1"/>
          <p:nvPr>
            <p:ph type="title"/>
          </p:nvPr>
        </p:nvSpPr>
        <p:spPr>
          <a:xfrm>
            <a:off x="1270000" y="390243"/>
            <a:ext cx="10464800" cy="8973114"/>
          </a:xfrm>
          <a:prstGeom prst="rect">
            <a:avLst/>
          </a:prstGeom>
        </p:spPr>
        <p:txBody>
          <a:bodyPr/>
          <a:lstStyle/>
          <a:p>
            <a:pPr algn="l">
              <a:spcBef>
                <a:spcPts val="2400"/>
              </a:spcBef>
              <a:defRPr sz="5000"/>
            </a:pPr>
            <a:r>
              <a:t>Exercise the same operations and functionality with different inputs (</a:t>
            </a:r>
            <a:r>
              <a:rPr>
                <a:solidFill>
                  <a:srgbClr val="FEFB27"/>
                </a:solidFill>
              </a:rPr>
              <a:t>arguments</a:t>
            </a:r>
            <a:r>
              <a:t> and </a:t>
            </a:r>
            <a:r>
              <a:rPr>
                <a:solidFill>
                  <a:srgbClr val="FEFB27"/>
                </a:solidFill>
              </a:rPr>
              <a:t>state content)</a:t>
            </a:r>
          </a:p>
          <a:p>
            <a:pPr lvl="1" marL="1333500" indent="-571500" algn="l">
              <a:spcBef>
                <a:spcPts val="2400"/>
              </a:spcBef>
              <a:buSzPct val="171000"/>
              <a:defRPr sz="4200"/>
            </a:pPr>
            <a:r>
              <a:t>focus on representative inputs</a:t>
            </a:r>
          </a:p>
          <a:p>
            <a:pPr lvl="1" marL="1333500" indent="-571500" algn="l">
              <a:spcBef>
                <a:spcPts val="2400"/>
              </a:spcBef>
              <a:buSzPct val="171000"/>
              <a:defRPr sz="4200"/>
            </a:pPr>
            <a:r>
              <a:t>boundary cases </a:t>
            </a:r>
          </a:p>
          <a:p>
            <a:pPr lvl="8" algn="l">
              <a:spcBef>
                <a:spcPts val="2400"/>
              </a:spcBef>
              <a:defRPr sz="3600"/>
            </a:pPr>
            <a:r>
              <a:t>empty - full - some elements </a:t>
            </a:r>
          </a:p>
          <a:p>
            <a:pPr lvl="8" algn="l">
              <a:spcBef>
                <a:spcPts val="2400"/>
              </a:spcBef>
              <a:defRPr sz="3600"/>
            </a:pPr>
            <a:r>
              <a:t>positive - negative - 0</a:t>
            </a:r>
          </a:p>
          <a:p>
            <a:pPr lvl="8" algn="l">
              <a:spcBef>
                <a:spcPts val="2400"/>
              </a:spcBef>
              <a:defRPr sz="3600"/>
            </a:pPr>
            <a:r>
              <a:t>one MANA - no MANA - no MA</a:t>
            </a:r>
          </a:p>
          <a:p>
            <a:pPr lvl="1" marL="1333500" indent="-571500" algn="l">
              <a:spcBef>
                <a:spcPts val="2400"/>
              </a:spcBef>
              <a:buSzPct val="171000"/>
              <a:defRPr sz="4200"/>
            </a:pPr>
            <a:r>
              <a:t>aim is to increase coverage, avoiding redundancy</a:t>
            </a:r>
          </a:p>
        </p:txBody>
      </p:sp>
    </p:spTree>
  </p:cSld>
  <p:clrMapOvr>
    <a:masterClrMapping/>
  </p:clrMapOvr>
  <p:transition xmlns:p14="http://schemas.microsoft.com/office/powerpoint/2010/main" spd="med" advClick="1"/>
</p:sld>
</file>

<file path=ppt/slides/slide10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8" name="Input space is often multi-dimensional"/>
          <p:cNvSpPr txBox="1"/>
          <p:nvPr>
            <p:ph type="title"/>
          </p:nvPr>
        </p:nvSpPr>
        <p:spPr>
          <a:prstGeom prst="rect">
            <a:avLst/>
          </a:prstGeom>
        </p:spPr>
        <p:txBody>
          <a:bodyPr/>
          <a:lstStyle/>
          <a:p>
            <a:pPr/>
            <a:r>
              <a:t>Input space is often multi-dimensional</a:t>
            </a:r>
          </a:p>
        </p:txBody>
      </p:sp>
      <p:sp>
        <p:nvSpPr>
          <p:cNvPr id="619" name="Hardware platforms (devices)…"/>
          <p:cNvSpPr txBox="1"/>
          <p:nvPr>
            <p:ph type="body" idx="1"/>
          </p:nvPr>
        </p:nvSpPr>
        <p:spPr>
          <a:xfrm>
            <a:off x="1270000" y="3378164"/>
            <a:ext cx="10464800" cy="5998428"/>
          </a:xfrm>
          <a:prstGeom prst="rect">
            <a:avLst/>
          </a:prstGeom>
        </p:spPr>
        <p:txBody>
          <a:bodyPr/>
          <a:lstStyle/>
          <a:p>
            <a:pPr/>
            <a:r>
              <a:t>Hardware platforms (devices)</a:t>
            </a:r>
          </a:p>
          <a:p>
            <a:pPr/>
            <a:r>
              <a:t>Operating system, browser, library and auxiliary system versions, environment variables</a:t>
            </a:r>
          </a:p>
          <a:p>
            <a:pPr/>
            <a:r>
              <a:t>Product configurations and options, for configurable systems and product lines</a:t>
            </a:r>
          </a:p>
          <a:p>
            <a:pPr/>
            <a:r>
              <a:t>Processes, queues (notifications), network latency</a:t>
            </a:r>
          </a:p>
        </p:txBody>
      </p:sp>
    </p:spTree>
  </p:cSld>
  <p:clrMapOvr>
    <a:masterClrMapping/>
  </p:clrMapOvr>
  <p:transition xmlns:p14="http://schemas.microsoft.com/office/powerpoint/2010/main" spd="med" advClick="1"/>
</p:sld>
</file>

<file path=ppt/slides/slide10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3" name="Strengthening the post condition"/>
          <p:cNvSpPr txBox="1"/>
          <p:nvPr>
            <p:ph type="title"/>
          </p:nvPr>
        </p:nvSpPr>
        <p:spPr>
          <a:prstGeom prst="rect">
            <a:avLst/>
          </a:prstGeom>
        </p:spPr>
        <p:txBody>
          <a:bodyPr/>
          <a:lstStyle/>
          <a:p>
            <a:pPr/>
            <a:r>
              <a:t>Strengthening the post condition</a:t>
            </a:r>
          </a:p>
        </p:txBody>
      </p:sp>
    </p:spTree>
  </p:cSld>
  <p:clrMapOvr>
    <a:masterClrMapping/>
  </p:clrMapOvr>
  <p:transition xmlns:p14="http://schemas.microsoft.com/office/powerpoint/2010/main" spd="med" advClick="1"/>
</p:sld>
</file>

<file path=ppt/slides/slide10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5" name="The more constraints in the expected results of a test, the stronger guarantees are provided by the test"/>
          <p:cNvSpPr txBox="1"/>
          <p:nvPr>
            <p:ph type="title"/>
          </p:nvPr>
        </p:nvSpPr>
        <p:spPr>
          <a:xfrm>
            <a:off x="1136896" y="1520715"/>
            <a:ext cx="10731008" cy="6712170"/>
          </a:xfrm>
          <a:prstGeom prst="rect">
            <a:avLst/>
          </a:prstGeom>
        </p:spPr>
        <p:txBody>
          <a:bodyPr/>
          <a:lstStyle/>
          <a:p>
            <a:pPr/>
            <a:r>
              <a:t>The more </a:t>
            </a:r>
            <a:r>
              <a:rPr>
                <a:solidFill>
                  <a:srgbClr val="FEFB27"/>
                </a:solidFill>
              </a:rPr>
              <a:t>constraints</a:t>
            </a:r>
            <a:r>
              <a:t> in the expected results of a test, the stronger </a:t>
            </a:r>
            <a:r>
              <a:rPr>
                <a:solidFill>
                  <a:srgbClr val="FEFB27"/>
                </a:solidFill>
              </a:rPr>
              <a:t>guarantees</a:t>
            </a:r>
            <a:r>
              <a:t> are provided by the test</a:t>
            </a:r>
          </a:p>
        </p:txBody>
      </p:sp>
    </p:spTree>
  </p:cSld>
  <p:clrMapOvr>
    <a:masterClrMapping/>
  </p:clrMapOvr>
  <p:transition xmlns:p14="http://schemas.microsoft.com/office/powerpoint/2010/main" spd="med" advClick="1"/>
</p:sld>
</file>

<file path=ppt/slides/slide10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7" name="Checking if a report was generated…"/>
          <p:cNvSpPr txBox="1"/>
          <p:nvPr>
            <p:ph type="title"/>
          </p:nvPr>
        </p:nvSpPr>
        <p:spPr>
          <a:xfrm>
            <a:off x="1270000" y="254000"/>
            <a:ext cx="10464800" cy="2684601"/>
          </a:xfrm>
          <a:prstGeom prst="rect">
            <a:avLst/>
          </a:prstGeom>
        </p:spPr>
        <p:txBody>
          <a:bodyPr/>
          <a:lstStyle/>
          <a:p>
            <a:pPr/>
            <a:r>
              <a:t>Checking if a report was generated…</a:t>
            </a:r>
          </a:p>
        </p:txBody>
      </p:sp>
      <p:sp>
        <p:nvSpPr>
          <p:cNvPr id="628" name="file report.pdf exists and is non empty?…"/>
          <p:cNvSpPr txBox="1"/>
          <p:nvPr>
            <p:ph type="body" idx="1"/>
          </p:nvPr>
        </p:nvSpPr>
        <p:spPr>
          <a:xfrm>
            <a:off x="868056" y="3157577"/>
            <a:ext cx="10464801" cy="6284183"/>
          </a:xfrm>
          <a:prstGeom prst="rect">
            <a:avLst/>
          </a:prstGeom>
        </p:spPr>
        <p:txBody>
          <a:bodyPr/>
          <a:lstStyle/>
          <a:p>
            <a:pPr/>
            <a:r>
              <a:t>file report.pdf exists and is non empty?</a:t>
            </a:r>
          </a:p>
          <a:p>
            <a:pPr/>
            <a:r>
              <a:t>and is a valid PDF file?</a:t>
            </a:r>
          </a:p>
          <a:p>
            <a:pPr/>
            <a:r>
              <a:t>and does not contain page numbers?</a:t>
            </a:r>
          </a:p>
          <a:p>
            <a:pPr/>
            <a:r>
              <a:t>and contains a section on student evaluation?</a:t>
            </a:r>
          </a:p>
          <a:p>
            <a:pPr/>
            <a:r>
              <a:t>and this section contents is compatible with the data currently stored by the system?</a:t>
            </a:r>
          </a:p>
        </p:txBody>
      </p:sp>
      <p:sp>
        <p:nvSpPr>
          <p:cNvPr id="629" name="negative verification"/>
          <p:cNvSpPr/>
          <p:nvPr/>
        </p:nvSpPr>
        <p:spPr>
          <a:xfrm>
            <a:off x="10422420" y="5723205"/>
            <a:ext cx="2261209" cy="1631882"/>
          </a:xfrm>
          <a:prstGeom prst="wedgeEllipseCallout">
            <a:avLst>
              <a:gd name="adj1" fmla="val -73641"/>
              <a:gd name="adj2" fmla="val -61932"/>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3000">
                <a:effectLst>
                  <a:outerShdw sx="100000" sy="100000" kx="0" ky="0" algn="b" rotWithShape="0" blurRad="38100" dist="12700" dir="5400000">
                    <a:srgbClr val="000000">
                      <a:alpha val="50000"/>
                    </a:srgbClr>
                  </a:outerShdw>
                </a:effectLst>
              </a:defRPr>
            </a:lvl1pPr>
          </a:lstStyle>
          <a:p>
            <a:pPr/>
            <a:r>
              <a:t>negative verification</a:t>
            </a:r>
          </a:p>
        </p:txBody>
      </p:sp>
      <p:sp>
        <p:nvSpPr>
          <p:cNvPr id="630" name="positive verification"/>
          <p:cNvSpPr/>
          <p:nvPr/>
        </p:nvSpPr>
        <p:spPr>
          <a:xfrm>
            <a:off x="10422420" y="3607895"/>
            <a:ext cx="2261209" cy="1631881"/>
          </a:xfrm>
          <a:prstGeom prst="wedgeEllipseCallout">
            <a:avLst>
              <a:gd name="adj1" fmla="val -89753"/>
              <a:gd name="adj2" fmla="val -27274"/>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3000">
                <a:effectLst>
                  <a:outerShdw sx="100000" sy="100000" kx="0" ky="0" algn="b" rotWithShape="0" blurRad="38100" dist="12700" dir="5400000">
                    <a:srgbClr val="000000">
                      <a:alpha val="50000"/>
                    </a:srgbClr>
                  </a:outerShdw>
                </a:effectLst>
              </a:defRPr>
            </a:lvl1pPr>
          </a:lstStyle>
          <a:p>
            <a:pPr/>
            <a:r>
              <a:t>positive verification</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What are acceptance tests?"/>
          <p:cNvSpPr txBox="1"/>
          <p:nvPr>
            <p:ph type="title"/>
          </p:nvPr>
        </p:nvSpPr>
        <p:spPr>
          <a:prstGeom prst="rect">
            <a:avLst/>
          </a:prstGeom>
        </p:spPr>
        <p:txBody>
          <a:bodyPr/>
          <a:lstStyle/>
          <a:p>
            <a:pPr/>
            <a:r>
              <a:t>What are acceptance tests?</a:t>
            </a:r>
          </a:p>
        </p:txBody>
      </p:sp>
    </p:spTree>
  </p:cSld>
  <p:clrMapOvr>
    <a:masterClrMapping/>
  </p:clrMapOvr>
  <p:transition xmlns:p14="http://schemas.microsoft.com/office/powerpoint/2010/main" spd="med" advClick="1"/>
</p:sld>
</file>

<file path=ppt/slides/slide1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2" name="Right balance between the different kinds of tests"/>
          <p:cNvSpPr txBox="1"/>
          <p:nvPr>
            <p:ph type="title"/>
          </p:nvPr>
        </p:nvSpPr>
        <p:spPr>
          <a:xfrm>
            <a:off x="1270000" y="254000"/>
            <a:ext cx="10464800" cy="3635771"/>
          </a:xfrm>
          <a:prstGeom prst="rect">
            <a:avLst/>
          </a:prstGeom>
        </p:spPr>
        <p:txBody>
          <a:bodyPr/>
          <a:lstStyle/>
          <a:p>
            <a:pPr/>
            <a:r>
              <a:t>Right balance between the different kinds of tests</a:t>
            </a:r>
          </a:p>
        </p:txBody>
      </p:sp>
      <p:sp>
        <p:nvSpPr>
          <p:cNvPr id="633" name="GUI, service, and class tests…"/>
          <p:cNvSpPr txBox="1"/>
          <p:nvPr>
            <p:ph type="body" idx="1"/>
          </p:nvPr>
        </p:nvSpPr>
        <p:spPr>
          <a:xfrm>
            <a:off x="1270000" y="2400300"/>
            <a:ext cx="10464800" cy="7052767"/>
          </a:xfrm>
          <a:prstGeom prst="rect">
            <a:avLst/>
          </a:prstGeom>
        </p:spPr>
        <p:txBody>
          <a:bodyPr/>
          <a:lstStyle/>
          <a:p>
            <a:pPr/>
          </a:p>
          <a:p>
            <a:pPr lvl="1"/>
            <a:r>
              <a:t>GUI, service, and class tests</a:t>
            </a:r>
          </a:p>
          <a:p>
            <a:pPr lvl="1"/>
            <a:r>
              <a:t>Unit, integration, and end-to-end tests</a:t>
            </a:r>
          </a:p>
          <a:p>
            <a:pPr lvl="1"/>
            <a:r>
              <a:t>and their combinations</a:t>
            </a:r>
          </a:p>
        </p:txBody>
      </p:sp>
    </p:spTree>
  </p:cSld>
  <p:clrMapOvr>
    <a:masterClrMapping/>
  </p:clrMapOvr>
  <p:transition xmlns:p14="http://schemas.microsoft.com/office/powerpoint/2010/main" spd="med" advClick="1"/>
</p:sld>
</file>

<file path=ppt/slides/slide1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5" name="Each test should run independently of the others"/>
          <p:cNvSpPr txBox="1"/>
          <p:nvPr>
            <p:ph type="title"/>
          </p:nvPr>
        </p:nvSpPr>
        <p:spPr>
          <a:xfrm>
            <a:off x="1270000" y="254000"/>
            <a:ext cx="10464800" cy="3654587"/>
          </a:xfrm>
          <a:prstGeom prst="rect">
            <a:avLst/>
          </a:prstGeom>
        </p:spPr>
        <p:txBody>
          <a:bodyPr/>
          <a:lstStyle/>
          <a:p>
            <a:pPr/>
            <a:r>
              <a:t>Each test should run independently of the others</a:t>
            </a:r>
          </a:p>
        </p:txBody>
      </p:sp>
      <p:sp>
        <p:nvSpPr>
          <p:cNvPr id="636" name="assuming a fresh system instance…"/>
          <p:cNvSpPr txBox="1"/>
          <p:nvPr>
            <p:ph type="body" idx="1"/>
          </p:nvPr>
        </p:nvSpPr>
        <p:spPr>
          <a:xfrm>
            <a:off x="1270000" y="3157577"/>
            <a:ext cx="10464800" cy="5715001"/>
          </a:xfrm>
          <a:prstGeom prst="rect">
            <a:avLst/>
          </a:prstGeom>
        </p:spPr>
        <p:txBody>
          <a:bodyPr/>
          <a:lstStyle/>
          <a:p>
            <a:pPr>
              <a:spcBef>
                <a:spcPts val="0"/>
              </a:spcBef>
              <a:defRPr sz="4600"/>
            </a:pPr>
            <a:r>
              <a:t>assuming a fresh system instance</a:t>
            </a:r>
          </a:p>
          <a:p>
            <a:pPr>
              <a:spcBef>
                <a:spcPts val="0"/>
              </a:spcBef>
              <a:defRPr sz="4600"/>
            </a:pPr>
            <a:r>
              <a:t>without assuming or leaving side-effects </a:t>
            </a:r>
          </a:p>
          <a:p>
            <a:pPr>
              <a:spcBef>
                <a:spcPts val="0"/>
              </a:spcBef>
              <a:defRPr sz="4600"/>
            </a:pPr>
            <a:r>
              <a:t>with the aim of reusability and compositionality</a:t>
            </a:r>
          </a:p>
        </p:txBody>
      </p:sp>
      <p:sp>
        <p:nvSpPr>
          <p:cNvPr id="637" name="if deletion test depend on the insertion test, we won’t be able to execute the first alone"/>
          <p:cNvSpPr/>
          <p:nvPr/>
        </p:nvSpPr>
        <p:spPr>
          <a:xfrm>
            <a:off x="7712546" y="6972971"/>
            <a:ext cx="4775226" cy="2684559"/>
          </a:xfrm>
          <a:prstGeom prst="wedgeEllipseCallout">
            <a:avLst>
              <a:gd name="adj1" fmla="val -59673"/>
              <a:gd name="adj2" fmla="val -50229"/>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3000">
                <a:effectLst>
                  <a:outerShdw sx="100000" sy="100000" kx="0" ky="0" algn="b" rotWithShape="0" blurRad="38100" dist="12700" dir="5400000">
                    <a:srgbClr val="000000">
                      <a:alpha val="50000"/>
                    </a:srgbClr>
                  </a:outerShdw>
                </a:effectLst>
              </a:defRPr>
            </a:lvl1pPr>
          </a:lstStyle>
          <a:p>
            <a:pPr/>
            <a:r>
              <a:t>if deletion test depend on the insertion test, we won’t be able to execute the first alone</a:t>
            </a:r>
          </a:p>
        </p:txBody>
      </p:sp>
    </p:spTree>
  </p:cSld>
  <p:clrMapOvr>
    <a:masterClrMapping/>
  </p:clrMapOvr>
  <p:transition xmlns:p14="http://schemas.microsoft.com/office/powerpoint/2010/main" spd="med" advClick="1"/>
</p:sld>
</file>

<file path=ppt/slides/slide1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9" name="We should try to have the same for test steps, but one step might have to setup state for another step"/>
          <p:cNvSpPr txBox="1"/>
          <p:nvPr>
            <p:ph type="title"/>
          </p:nvPr>
        </p:nvSpPr>
        <p:spPr>
          <a:xfrm>
            <a:off x="1270000" y="2711722"/>
            <a:ext cx="10464800" cy="4330156"/>
          </a:xfrm>
          <a:prstGeom prst="rect">
            <a:avLst/>
          </a:prstGeom>
        </p:spPr>
        <p:txBody>
          <a:bodyPr/>
          <a:lstStyle/>
          <a:p>
            <a:pPr defTabSz="502412">
              <a:defRPr sz="7224"/>
            </a:pPr>
            <a:r>
              <a:t>We should try to have the same for</a:t>
            </a:r>
            <a:r>
              <a:rPr>
                <a:solidFill>
                  <a:srgbClr val="FEFB27"/>
                </a:solidFill>
              </a:rPr>
              <a:t> test steps</a:t>
            </a:r>
            <a:r>
              <a:t>, but one step might have to setup state for another step</a:t>
            </a:r>
          </a:p>
        </p:txBody>
      </p:sp>
    </p:spTree>
  </p:cSld>
  <p:clrMapOvr>
    <a:masterClrMapping/>
  </p:clrMapOvr>
  <p:transition xmlns:p14="http://schemas.microsoft.com/office/powerpoint/2010/main" spd="med" advClick="1"/>
</p:sld>
</file>

<file path=ppt/slides/slide1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1" name="Regression testing"/>
          <p:cNvSpPr txBox="1"/>
          <p:nvPr>
            <p:ph type="title"/>
          </p:nvPr>
        </p:nvSpPr>
        <p:spPr>
          <a:prstGeom prst="rect">
            <a:avLst/>
          </a:prstGeom>
        </p:spPr>
        <p:txBody>
          <a:bodyPr/>
          <a:lstStyle/>
          <a:p>
            <a:pPr/>
            <a:r>
              <a:t>Regression testing</a:t>
            </a:r>
          </a:p>
        </p:txBody>
      </p:sp>
      <p:sp>
        <p:nvSpPr>
          <p:cNvPr id="642" name="Before pushing (sometimes committing), make sure all tests pass"/>
          <p:cNvSpPr txBox="1"/>
          <p:nvPr/>
        </p:nvSpPr>
        <p:spPr>
          <a:xfrm>
            <a:off x="648952" y="3742840"/>
            <a:ext cx="11706896" cy="3149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7000"/>
            </a:lvl1pPr>
          </a:lstStyle>
          <a:p>
            <a:pPr/>
            <a:r>
              <a:t>Before pushing (sometimes committing), make sure all tests pass</a:t>
            </a:r>
          </a:p>
        </p:txBody>
      </p:sp>
    </p:spTree>
  </p:cSld>
  <p:clrMapOvr>
    <a:masterClrMapping/>
  </p:clrMapOvr>
  <p:transition xmlns:p14="http://schemas.microsoft.com/office/powerpoint/2010/main" spd="med" advClick="1"/>
</p:sld>
</file>

<file path=ppt/slides/slide1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pic>
        <p:nvPicPr>
          <p:cNvPr id="644" name="Screen Shot 2018-05-29 at 16.51.10.png" descr="Screen Shot 2018-05-29 at 16.51.10.png"/>
          <p:cNvPicPr>
            <a:picLocks noChangeAspect="1"/>
          </p:cNvPicPr>
          <p:nvPr/>
        </p:nvPicPr>
        <p:blipFill>
          <a:blip r:embed="rId2">
            <a:extLst/>
          </a:blip>
          <a:stretch>
            <a:fillRect/>
          </a:stretch>
        </p:blipFill>
        <p:spPr>
          <a:xfrm>
            <a:off x="133350" y="954733"/>
            <a:ext cx="12738100" cy="6794501"/>
          </a:xfrm>
          <a:prstGeom prst="rect">
            <a:avLst/>
          </a:prstGeom>
          <a:ln w="12700">
            <a:miter lim="400000"/>
          </a:ln>
        </p:spPr>
      </p:pic>
      <p:sp>
        <p:nvSpPr>
          <p:cNvPr id="645" name="http://www.mauricioaniche.com"/>
          <p:cNvSpPr txBox="1"/>
          <p:nvPr/>
        </p:nvSpPr>
        <p:spPr>
          <a:xfrm>
            <a:off x="3380260" y="8051869"/>
            <a:ext cx="6967762"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http://www.mauricioaniche.com</a:t>
            </a:r>
          </a:p>
        </p:txBody>
      </p:sp>
      <p:sp>
        <p:nvSpPr>
          <p:cNvPr id="646" name="http://xunitpatterns.com"/>
          <p:cNvSpPr txBox="1"/>
          <p:nvPr/>
        </p:nvSpPr>
        <p:spPr>
          <a:xfrm>
            <a:off x="4332293" y="8788748"/>
            <a:ext cx="5358446"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http://xunitpatterns.com</a:t>
            </a:r>
          </a:p>
        </p:txBody>
      </p:sp>
    </p:spTree>
  </p:cSld>
  <p:clrMapOvr>
    <a:masterClrMapping/>
  </p:clrMapOvr>
  <p:transition xmlns:p14="http://schemas.microsoft.com/office/powerpoint/2010/main" spd="med" advClick="1"/>
</p:sld>
</file>

<file path=ppt/slides/slide1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8" name="Practices"/>
          <p:cNvSpPr txBox="1"/>
          <p:nvPr>
            <p:ph type="title"/>
          </p:nvPr>
        </p:nvSpPr>
        <p:spPr>
          <a:prstGeom prst="rect">
            <a:avLst/>
          </a:prstGeom>
        </p:spPr>
        <p:txBody>
          <a:bodyPr/>
          <a:lstStyle/>
          <a:p>
            <a:pPr/>
            <a:r>
              <a:t>Practices</a:t>
            </a:r>
          </a:p>
        </p:txBody>
      </p:sp>
    </p:spTree>
  </p:cSld>
  <p:clrMapOvr>
    <a:masterClrMapping/>
  </p:clrMapOvr>
  <p:transition xmlns:p14="http://schemas.microsoft.com/office/powerpoint/2010/main" spd="med" advClick="1"/>
</p:sld>
</file>

<file path=ppt/slides/slide1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0" name="Tests…"/>
          <p:cNvSpPr txBox="1"/>
          <p:nvPr>
            <p:ph type="title"/>
          </p:nvPr>
        </p:nvSpPr>
        <p:spPr>
          <a:prstGeom prst="rect">
            <a:avLst/>
          </a:prstGeom>
        </p:spPr>
        <p:txBody>
          <a:bodyPr/>
          <a:lstStyle/>
          <a:p>
            <a:pPr/>
            <a:r>
              <a:rPr>
                <a:solidFill>
                  <a:srgbClr val="FEFB27"/>
                </a:solidFill>
              </a:rPr>
              <a:t>Tests</a:t>
            </a:r>
            <a:r>
              <a:t> </a:t>
            </a:r>
          </a:p>
          <a:p>
            <a:pPr/>
            <a:r>
              <a:t>as partial </a:t>
            </a:r>
          </a:p>
          <a:p>
            <a:pPr/>
            <a:r>
              <a:rPr>
                <a:solidFill>
                  <a:srgbClr val="FEFB27"/>
                </a:solidFill>
              </a:rPr>
              <a:t>specifications</a:t>
            </a:r>
          </a:p>
        </p:txBody>
      </p:sp>
    </p:spTree>
  </p:cSld>
  <p:clrMapOvr>
    <a:masterClrMapping/>
  </p:clrMapOvr>
  <p:transition xmlns:p14="http://schemas.microsoft.com/office/powerpoint/2010/main" spd="med" advClick="1"/>
</p:sld>
</file>

<file path=ppt/slides/slide1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2" name="Behavior driven design…"/>
          <p:cNvSpPr txBox="1"/>
          <p:nvPr>
            <p:ph type="title"/>
          </p:nvPr>
        </p:nvSpPr>
        <p:spPr>
          <a:xfrm>
            <a:off x="1270000" y="1147177"/>
            <a:ext cx="10464800" cy="7459246"/>
          </a:xfrm>
          <a:prstGeom prst="rect">
            <a:avLst/>
          </a:prstGeom>
        </p:spPr>
        <p:txBody>
          <a:bodyPr/>
          <a:lstStyle/>
          <a:p>
            <a:pPr/>
            <a:r>
              <a:t>Behavior driven design</a:t>
            </a:r>
          </a:p>
          <a:p>
            <a:pPr/>
          </a:p>
          <a:p>
            <a:pPr/>
            <a:r>
              <a:rPr>
                <a:solidFill>
                  <a:srgbClr val="FEFB27"/>
                </a:solidFill>
              </a:rPr>
              <a:t>acceptance (GUI or service)</a:t>
            </a:r>
            <a:r>
              <a:t> test implementation before feature implementation</a:t>
            </a:r>
          </a:p>
        </p:txBody>
      </p:sp>
    </p:spTree>
  </p:cSld>
  <p:clrMapOvr>
    <a:masterClrMapping/>
  </p:clrMapOvr>
  <p:transition xmlns:p14="http://schemas.microsoft.com/office/powerpoint/2010/main" spd="med" advClick="1"/>
</p:sld>
</file>

<file path=ppt/slides/slide1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4" name="Test driven design…"/>
          <p:cNvSpPr txBox="1"/>
          <p:nvPr>
            <p:ph type="title"/>
          </p:nvPr>
        </p:nvSpPr>
        <p:spPr>
          <a:xfrm>
            <a:off x="1270000" y="1217198"/>
            <a:ext cx="10464800" cy="7319204"/>
          </a:xfrm>
          <a:prstGeom prst="rect">
            <a:avLst/>
          </a:prstGeom>
        </p:spPr>
        <p:txBody>
          <a:bodyPr/>
          <a:lstStyle/>
          <a:p>
            <a:pPr/>
            <a:r>
              <a:t>Test driven design</a:t>
            </a:r>
          </a:p>
          <a:p>
            <a:pPr/>
          </a:p>
          <a:p>
            <a:pPr/>
            <a:r>
              <a:t> </a:t>
            </a:r>
            <a:r>
              <a:rPr>
                <a:solidFill>
                  <a:srgbClr val="FEFB27"/>
                </a:solidFill>
              </a:rPr>
              <a:t>class</a:t>
            </a:r>
            <a:r>
              <a:t> test implementation before class or method implementation</a:t>
            </a:r>
          </a:p>
        </p:txBody>
      </p:sp>
    </p:spTree>
  </p:cSld>
  <p:clrMapOvr>
    <a:masterClrMapping/>
  </p:clrMapOvr>
  <p:transition xmlns:p14="http://schemas.microsoft.com/office/powerpoint/2010/main" spd="med" advClick="1"/>
</p:sld>
</file>

<file path=ppt/slides/slide1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656" name="Test driven development (TDD)"/>
          <p:cNvSpPr txBox="1"/>
          <p:nvPr>
            <p:ph type="title"/>
          </p:nvPr>
        </p:nvSpPr>
        <p:spPr>
          <a:prstGeom prst="rect">
            <a:avLst/>
          </a:prstGeom>
        </p:spPr>
        <p:txBody>
          <a:bodyPr/>
          <a:lstStyle/>
          <a:p>
            <a:pPr/>
            <a:r>
              <a:t>Test driven development (TDD)</a:t>
            </a:r>
          </a:p>
        </p:txBody>
      </p:sp>
      <p:sp>
        <p:nvSpPr>
          <p:cNvPr id="657" name="TDD = test-first development + (small cycles of red-green-refactoring)…"/>
          <p:cNvSpPr txBox="1"/>
          <p:nvPr>
            <p:ph type="body" idx="1"/>
          </p:nvPr>
        </p:nvSpPr>
        <p:spPr>
          <a:xfrm>
            <a:off x="1022582" y="3292602"/>
            <a:ext cx="10959636" cy="6093164"/>
          </a:xfrm>
          <a:prstGeom prst="rect">
            <a:avLst/>
          </a:prstGeom>
        </p:spPr>
        <p:txBody>
          <a:bodyPr spcCol="547981"/>
          <a:lstStyle/>
          <a:p>
            <a:pPr/>
            <a:r>
              <a:t>TDD = test-first development + (small cycles of red-green-refactoring)</a:t>
            </a:r>
          </a:p>
          <a:p>
            <a:pPr/>
            <a:r>
              <a:t>test-first likely lead to more tests, tests of better quality, having a positive effect on software quality (but existing evidence is questionable)</a:t>
            </a:r>
          </a:p>
          <a:p>
            <a:pPr/>
            <a:r>
              <a:t>it might also help to better think about the problem before actually implementing it; test playing the role of specification</a:t>
            </a:r>
          </a:p>
          <a:p>
            <a:pPr/>
            <a:r>
              <a:t>small cycles of red-green-refactoring lead to better defined small tasks, and stable progress, with possible positive impact on productivity</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Acceptance tests"/>
          <p:cNvSpPr txBox="1"/>
          <p:nvPr>
            <p:ph type="title"/>
          </p:nvPr>
        </p:nvSpPr>
        <p:spPr>
          <a:xfrm>
            <a:off x="1270000" y="642730"/>
            <a:ext cx="10464800" cy="3810001"/>
          </a:xfrm>
          <a:prstGeom prst="rect">
            <a:avLst/>
          </a:prstGeom>
        </p:spPr>
        <p:txBody>
          <a:bodyPr/>
          <a:lstStyle>
            <a:lvl1pPr>
              <a:defRPr>
                <a:solidFill>
                  <a:srgbClr val="FEFB27"/>
                </a:solidFill>
              </a:defRPr>
            </a:lvl1pPr>
          </a:lstStyle>
          <a:p>
            <a:pPr/>
            <a:r>
              <a:t>Acceptance tests</a:t>
            </a:r>
          </a:p>
        </p:txBody>
      </p:sp>
      <p:sp>
        <p:nvSpPr>
          <p:cNvPr id="248" name="Test the system as a whole…"/>
          <p:cNvSpPr txBox="1"/>
          <p:nvPr/>
        </p:nvSpPr>
        <p:spPr>
          <a:xfrm>
            <a:off x="1360651" y="4029007"/>
            <a:ext cx="10464801" cy="3810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defRPr sz="6000"/>
            </a:pPr>
            <a:r>
              <a:t>Test the system as a whole</a:t>
            </a:r>
          </a:p>
          <a:p>
            <a:pPr>
              <a:defRPr sz="6000"/>
            </a:pPr>
          </a:p>
          <a:p>
            <a:pPr>
              <a:defRPr sz="6000"/>
            </a:pPr>
            <a:r>
              <a:t>Stakeholders accept system release if such tests pass </a:t>
            </a:r>
          </a:p>
        </p:txBody>
      </p:sp>
    </p:spTree>
  </p:cSld>
  <p:clrMapOvr>
    <a:masterClrMapping/>
  </p:clrMapOvr>
  <p:transition xmlns:p14="http://schemas.microsoft.com/office/powerpoint/2010/main" spd="med" advClick="1"/>
</p:sld>
</file>

<file path=ppt/slides/slide1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1" name="Create interface when little functionality is available"/>
          <p:cNvSpPr txBox="1"/>
          <p:nvPr>
            <p:ph type="title"/>
          </p:nvPr>
        </p:nvSpPr>
        <p:spPr>
          <a:prstGeom prst="rect">
            <a:avLst/>
          </a:prstGeom>
        </p:spPr>
        <p:txBody>
          <a:bodyPr/>
          <a:lstStyle>
            <a:lvl1pPr>
              <a:defRPr sz="7300"/>
            </a:lvl1pPr>
          </a:lstStyle>
          <a:p>
            <a:pPr/>
            <a:r>
              <a:t>Create interface when little functionality is available</a:t>
            </a:r>
          </a:p>
        </p:txBody>
      </p:sp>
      <p:pic>
        <p:nvPicPr>
          <p:cNvPr id="662" name="Screen Shot 2014-11-04 at 5.55.07 PM.png" descr="Screen Shot 2014-11-04 at 5.55.07 PM.png"/>
          <p:cNvPicPr>
            <a:picLocks noChangeAspect="1"/>
          </p:cNvPicPr>
          <p:nvPr/>
        </p:nvPicPr>
        <p:blipFill>
          <a:blip r:embed="rId2">
            <a:extLst/>
          </a:blip>
          <a:stretch>
            <a:fillRect/>
          </a:stretch>
        </p:blipFill>
        <p:spPr>
          <a:xfrm>
            <a:off x="451875" y="3020974"/>
            <a:ext cx="8215245" cy="3942622"/>
          </a:xfrm>
          <a:prstGeom prst="rect">
            <a:avLst/>
          </a:prstGeom>
          <a:ln w="12700">
            <a:miter lim="400000"/>
          </a:ln>
        </p:spPr>
      </p:pic>
      <p:sp>
        <p:nvSpPr>
          <p:cNvPr id="663" name="class PeriodicoController {…"/>
          <p:cNvSpPr txBox="1"/>
          <p:nvPr/>
        </p:nvSpPr>
        <p:spPr>
          <a:xfrm>
            <a:off x="6121400" y="6858000"/>
            <a:ext cx="6114108" cy="2616201"/>
          </a:xfrm>
          <a:prstGeom prst="rect">
            <a:avLst/>
          </a:prstGeom>
          <a:ln w="25400">
            <a:solidFill>
              <a:schemeClr val="accent4">
                <a:hueOff val="102361"/>
                <a:satOff val="14118"/>
                <a:lumOff val="10675"/>
              </a:schemeClr>
            </a:solidFill>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F3F9F6"/>
                </a:solidFill>
              </a:defRPr>
            </a:pPr>
            <a:r>
              <a:t>class PeriodicoController {</a:t>
            </a:r>
          </a:p>
          <a:p>
            <a:pPr lvl="1" algn="l">
              <a:defRPr>
                <a:solidFill>
                  <a:srgbClr val="F3F9F6"/>
                </a:solidFill>
              </a:defRPr>
            </a:pPr>
            <a:r>
              <a:t> create() {}</a:t>
            </a:r>
          </a:p>
          <a:p>
            <a:pPr lvl="1" algn="l">
              <a:defRPr>
                <a:solidFill>
                  <a:srgbClr val="F3F9F6"/>
                </a:solidFill>
              </a:defRPr>
            </a:pPr>
            <a:r>
              <a:t> save() {}</a:t>
            </a:r>
          </a:p>
          <a:p>
            <a:pPr algn="l">
              <a:defRPr>
                <a:solidFill>
                  <a:srgbClr val="F3F9F6"/>
                </a:solidFill>
              </a:defRPr>
            </a:pPr>
            <a:r>
              <a:t>}        	</a:t>
            </a:r>
          </a:p>
        </p:txBody>
      </p:sp>
      <p:pic>
        <p:nvPicPr>
          <p:cNvPr id="666" name="Connection Line" descr="Connection Line"/>
          <p:cNvPicPr>
            <a:picLocks noChangeAspect="0"/>
          </p:cNvPicPr>
          <p:nvPr/>
        </p:nvPicPr>
        <p:blipFill>
          <a:blip r:embed="rId3">
            <a:extLst/>
          </a:blip>
          <a:stretch>
            <a:fillRect/>
          </a:stretch>
        </p:blipFill>
        <p:spPr>
          <a:xfrm>
            <a:off x="2055994" y="6673305"/>
            <a:ext cx="3560119" cy="2190240"/>
          </a:xfrm>
          <a:prstGeom prst="rect">
            <a:avLst/>
          </a:prstGeom>
        </p:spPr>
      </p:pic>
      <p:sp>
        <p:nvSpPr>
          <p:cNvPr id="665" name="functionality interface"/>
          <p:cNvSpPr txBox="1"/>
          <p:nvPr/>
        </p:nvSpPr>
        <p:spPr>
          <a:xfrm>
            <a:off x="6793799" y="6115050"/>
            <a:ext cx="4769310"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rgbClr val="F9AB3B"/>
                </a:solidFill>
              </a:defRPr>
            </a:lvl1pPr>
          </a:lstStyle>
          <a:p>
            <a:pPr/>
            <a:r>
              <a:t>functionality interface</a:t>
            </a:r>
          </a:p>
        </p:txBody>
      </p:sp>
    </p:spTree>
  </p:cSld>
  <p:clrMapOvr>
    <a:masterClrMapping/>
  </p:clrMapOvr>
  <p:transition xmlns:p14="http://schemas.microsoft.com/office/powerpoint/2010/main" spd="med" advClick="1"/>
</p:sld>
</file>

<file path=ppt/slides/slide1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9" name="Interface is not always a list of method signatures"/>
          <p:cNvSpPr txBox="1"/>
          <p:nvPr>
            <p:ph type="title"/>
          </p:nvPr>
        </p:nvSpPr>
        <p:spPr>
          <a:prstGeom prst="rect">
            <a:avLst/>
          </a:prstGeom>
        </p:spPr>
        <p:txBody>
          <a:bodyPr/>
          <a:lstStyle>
            <a:lvl1pPr>
              <a:defRPr sz="7300"/>
            </a:lvl1pPr>
          </a:lstStyle>
          <a:p>
            <a:pPr/>
            <a:r>
              <a:t>Interface is not always a list of method signatures</a:t>
            </a:r>
          </a:p>
        </p:txBody>
      </p:sp>
      <p:sp>
        <p:nvSpPr>
          <p:cNvPr id="670" name="&lt;a name=&quot;alunos&quot;&gt;…"/>
          <p:cNvSpPr txBox="1"/>
          <p:nvPr/>
        </p:nvSpPr>
        <p:spPr>
          <a:xfrm>
            <a:off x="6121400" y="7337675"/>
            <a:ext cx="6114108" cy="1371601"/>
          </a:xfrm>
          <a:prstGeom prst="rect">
            <a:avLst/>
          </a:prstGeom>
          <a:ln w="25400">
            <a:solidFill>
              <a:schemeClr val="accent4">
                <a:hueOff val="102361"/>
                <a:satOff val="14118"/>
                <a:lumOff val="10675"/>
              </a:schemeClr>
            </a:solidFill>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F3F9F6"/>
                </a:solidFill>
              </a:defRPr>
            </a:pPr>
            <a:r>
              <a:t>&lt;a name="alunos"&gt;</a:t>
            </a:r>
          </a:p>
          <a:p>
            <a:pPr algn="l">
              <a:defRPr>
                <a:solidFill>
                  <a:srgbClr val="F3F9F6"/>
                </a:solidFill>
              </a:defRPr>
            </a:pPr>
            <a:r>
              <a:t>&lt;/a&gt; </a:t>
            </a:r>
          </a:p>
        </p:txBody>
      </p:sp>
      <p:pic>
        <p:nvPicPr>
          <p:cNvPr id="674" name="Connection Line" descr="Connection Line"/>
          <p:cNvPicPr>
            <a:picLocks noChangeAspect="0"/>
          </p:cNvPicPr>
          <p:nvPr/>
        </p:nvPicPr>
        <p:blipFill>
          <a:blip r:embed="rId2">
            <a:extLst/>
          </a:blip>
          <a:stretch>
            <a:fillRect/>
          </a:stretch>
        </p:blipFill>
        <p:spPr>
          <a:xfrm>
            <a:off x="1939301" y="6128737"/>
            <a:ext cx="3560118" cy="2190240"/>
          </a:xfrm>
          <a:prstGeom prst="rect">
            <a:avLst/>
          </a:prstGeom>
        </p:spPr>
      </p:pic>
      <p:sp>
        <p:nvSpPr>
          <p:cNvPr id="672" name="HTML interface"/>
          <p:cNvSpPr txBox="1"/>
          <p:nvPr/>
        </p:nvSpPr>
        <p:spPr>
          <a:xfrm>
            <a:off x="7413668" y="6373289"/>
            <a:ext cx="3529572"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rgbClr val="F9AB3B"/>
                </a:solidFill>
              </a:defRPr>
            </a:lvl1pPr>
          </a:lstStyle>
          <a:p>
            <a:pPr/>
            <a:r>
              <a:t>HTML interface</a:t>
            </a:r>
          </a:p>
        </p:txBody>
      </p:sp>
      <p:pic>
        <p:nvPicPr>
          <p:cNvPr id="673" name="Image" descr="Image"/>
          <p:cNvPicPr>
            <a:picLocks noChangeAspect="1"/>
          </p:cNvPicPr>
          <p:nvPr/>
        </p:nvPicPr>
        <p:blipFill>
          <a:blip r:embed="rId3">
            <a:extLst/>
          </a:blip>
          <a:stretch>
            <a:fillRect/>
          </a:stretch>
        </p:blipFill>
        <p:spPr>
          <a:xfrm>
            <a:off x="397831" y="3326949"/>
            <a:ext cx="10578992" cy="2411792"/>
          </a:xfrm>
          <a:prstGeom prst="rect">
            <a:avLst/>
          </a:prstGeom>
          <a:ln w="12700">
            <a:miter lim="400000"/>
          </a:ln>
        </p:spPr>
      </p:pic>
    </p:spTree>
  </p:cSld>
  <p:clrMapOvr>
    <a:masterClrMapping/>
  </p:clrMapOvr>
  <p:transition xmlns:p14="http://schemas.microsoft.com/office/powerpoint/2010/main" spd="med" advClick="1"/>
</p:sld>
</file>

<file path=ppt/slides/slide1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7" name="Requires established architecture and code structure, but not the actual implementation"/>
          <p:cNvSpPr txBox="1"/>
          <p:nvPr>
            <p:ph type="title"/>
          </p:nvPr>
        </p:nvSpPr>
        <p:spPr>
          <a:xfrm>
            <a:off x="1270000" y="180728"/>
            <a:ext cx="10713199" cy="9183533"/>
          </a:xfrm>
          <a:prstGeom prst="rect">
            <a:avLst/>
          </a:prstGeom>
        </p:spPr>
        <p:txBody>
          <a:bodyPr/>
          <a:lstStyle/>
          <a:p>
            <a:pPr/>
            <a:r>
              <a:t>Requires established architecture and code structure, but not the actual implementation</a:t>
            </a:r>
          </a:p>
        </p:txBody>
      </p:sp>
    </p:spTree>
  </p:cSld>
  <p:clrMapOvr>
    <a:masterClrMapping/>
  </p:clrMapOvr>
  <p:transition xmlns:p14="http://schemas.microsoft.com/office/powerpoint/2010/main" spd="med" advClick="1"/>
</p:sld>
</file>

<file path=ppt/slides/slide1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79" name="Debugging"/>
          <p:cNvSpPr txBox="1"/>
          <p:nvPr>
            <p:ph type="title"/>
          </p:nvPr>
        </p:nvSpPr>
        <p:spPr>
          <a:prstGeom prst="rect">
            <a:avLst/>
          </a:prstGeom>
        </p:spPr>
        <p:txBody>
          <a:bodyPr/>
          <a:lstStyle/>
          <a:p>
            <a:pPr/>
            <a:r>
              <a:t>Debugging</a:t>
            </a:r>
          </a:p>
        </p:txBody>
      </p:sp>
      <p:sp>
        <p:nvSpPr>
          <p:cNvPr id="680" name="use a proper tool…"/>
          <p:cNvSpPr txBox="1"/>
          <p:nvPr>
            <p:ph type="body" idx="1"/>
          </p:nvPr>
        </p:nvSpPr>
        <p:spPr>
          <a:prstGeom prst="rect">
            <a:avLst/>
          </a:prstGeom>
        </p:spPr>
        <p:txBody>
          <a:bodyPr/>
          <a:lstStyle/>
          <a:p>
            <a:pPr/>
            <a:r>
              <a:t>use a proper tool</a:t>
            </a:r>
          </a:p>
          <a:p>
            <a:pPr/>
            <a:r>
              <a:t>step back</a:t>
            </a:r>
          </a:p>
          <a:p>
            <a:pPr/>
            <a:r>
              <a:t>find the wrong assumption</a:t>
            </a:r>
          </a:p>
          <a:p>
            <a:pPr/>
            <a:r>
              <a:t>change code</a:t>
            </a:r>
          </a:p>
        </p:txBody>
      </p:sp>
    </p:spTree>
  </p:cSld>
  <p:clrMapOvr>
    <a:masterClrMapping/>
  </p:clrMapOvr>
  <p:transition xmlns:p14="http://schemas.microsoft.com/office/powerpoint/2010/main" spd="med" advClick="1"/>
</p:sld>
</file>

<file path=ppt/slides/slide1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2" name="Software Engineering"/>
          <p:cNvSpPr txBox="1"/>
          <p:nvPr>
            <p:ph type="ctrTitle"/>
          </p:nvPr>
        </p:nvSpPr>
        <p:spPr>
          <a:prstGeom prst="rect">
            <a:avLst/>
          </a:prstGeom>
        </p:spPr>
        <p:txBody>
          <a:bodyPr>
            <a:normAutofit fontScale="100000" lnSpcReduction="0"/>
          </a:bodyPr>
          <a:lstStyle/>
          <a:p>
            <a:pPr/>
            <a:r>
              <a:t>Software Engineering</a:t>
            </a:r>
          </a:p>
        </p:txBody>
      </p:sp>
      <p:sp>
        <p:nvSpPr>
          <p:cNvPr id="683" name="Paulo Borba…"/>
          <p:cNvSpPr txBox="1"/>
          <p:nvPr>
            <p:ph type="subTitle" sz="quarter" idx="1"/>
          </p:nvPr>
        </p:nvSpPr>
        <p:spPr>
          <a:xfrm>
            <a:off x="1270000" y="5029200"/>
            <a:ext cx="10464800" cy="1816100"/>
          </a:xfrm>
          <a:prstGeom prst="rect">
            <a:avLst/>
          </a:prstGeom>
        </p:spPr>
        <p:txBody>
          <a:bodyPr/>
          <a:lstStyle/>
          <a:p>
            <a:pPr/>
            <a:r>
              <a:t>Paulo Borba</a:t>
            </a:r>
          </a:p>
          <a:p>
            <a:pPr/>
            <a:r>
              <a:t>Informatics Center</a:t>
            </a:r>
          </a:p>
          <a:p>
            <a:pPr/>
            <a:r>
              <a:t>Federal University of Pernambuco</a:t>
            </a:r>
          </a:p>
        </p:txBody>
      </p:sp>
      <p:sp>
        <p:nvSpPr>
          <p:cNvPr id="684" name="pauloborba.cin.ufpe.br"/>
          <p:cNvSpPr txBox="1"/>
          <p:nvPr/>
        </p:nvSpPr>
        <p:spPr>
          <a:xfrm>
            <a:off x="2578100" y="8828075"/>
            <a:ext cx="7848600"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2400" u="sng">
                <a:solidFill>
                  <a:srgbClr val="F3F9F6"/>
                </a:solidFill>
                <a:latin typeface="Courier New"/>
                <a:ea typeface="Courier New"/>
                <a:cs typeface="Courier New"/>
                <a:sym typeface="Courier New"/>
                <a:hlinkClick r:id="rId2" invalidUrl="" action="" tgtFrame="" tooltip="" history="1" highlightClick="0" endSnd="0"/>
              </a:defRPr>
            </a:lvl1pPr>
          </a:lstStyle>
          <a:p>
            <a:pPr>
              <a:defRPr u="none"/>
            </a:pPr>
            <a:r>
              <a:rPr u="sng">
                <a:hlinkClick r:id="rId2" invalidUrl="" action="" tgtFrame="" tooltip="" history="1" highlightClick="0" endSnd="0"/>
              </a:rPr>
              <a:t>pauloborba.cin.ufpe.br</a:t>
            </a:r>
          </a:p>
        </p:txBody>
      </p:sp>
    </p:spTree>
  </p:cSld>
  <p:clrMapOvr>
    <a:masterClrMapping/>
  </p:clrMapOvr>
  <p:transition xmlns:p14="http://schemas.microsoft.com/office/powerpoint/2010/main" spd="med" advClick="1"/>
</p:sld>
</file>

<file path=ppt/slides/slide1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6" name="How to implement class tests?…"/>
          <p:cNvSpPr txBox="1"/>
          <p:nvPr>
            <p:ph type="title"/>
          </p:nvPr>
        </p:nvSpPr>
        <p:spPr>
          <a:prstGeom prst="rect">
            <a:avLst/>
          </a:prstGeom>
        </p:spPr>
        <p:txBody>
          <a:bodyPr/>
          <a:lstStyle/>
          <a:p>
            <a:pPr/>
            <a:r>
              <a:t>How to implement class tests?</a:t>
            </a:r>
          </a:p>
          <a:p>
            <a:pPr/>
            <a:r>
              <a:t>(unit, integration)</a:t>
            </a:r>
          </a:p>
        </p:txBody>
      </p:sp>
    </p:spTree>
  </p:cSld>
  <p:clrMapOvr>
    <a:masterClrMapping/>
  </p:clrMapOvr>
  <p:transition xmlns:p14="http://schemas.microsoft.com/office/powerpoint/2010/main" spd="med" advClick="1"/>
</p:sld>
</file>

<file path=ppt/slides/slide1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88" name="For each commit…"/>
          <p:cNvSpPr txBox="1"/>
          <p:nvPr>
            <p:ph type="title"/>
          </p:nvPr>
        </p:nvSpPr>
        <p:spPr>
          <a:prstGeom prst="rect">
            <a:avLst/>
          </a:prstGeom>
        </p:spPr>
        <p:txBody>
          <a:bodyPr/>
          <a:lstStyle/>
          <a:p>
            <a:pPr/>
            <a:r>
              <a:t>For each commit…</a:t>
            </a:r>
          </a:p>
        </p:txBody>
      </p:sp>
      <p:sp>
        <p:nvSpPr>
          <p:cNvPr id="689" name="Check commit changes…"/>
          <p:cNvSpPr txBox="1"/>
          <p:nvPr>
            <p:ph type="body" idx="1"/>
          </p:nvPr>
        </p:nvSpPr>
        <p:spPr>
          <a:prstGeom prst="rect">
            <a:avLst/>
          </a:prstGeom>
        </p:spPr>
        <p:txBody>
          <a:bodyPr/>
          <a:lstStyle/>
          <a:p>
            <a:pPr/>
            <a:r>
              <a:t>Check commit changes</a:t>
            </a:r>
          </a:p>
          <a:p>
            <a:pPr/>
            <a:r>
              <a:t>Starting at commit “ajustes na configuracao para testes de unidade”, going up to “refinamento do teste de CPF duplicado, e refatoracao”</a:t>
            </a:r>
          </a:p>
        </p:txBody>
      </p:sp>
    </p:spTree>
  </p:cSld>
  <p:clrMapOvr>
    <a:masterClrMapping/>
  </p:clrMapOvr>
  <p:transition xmlns:p14="http://schemas.microsoft.com/office/powerpoint/2010/main" spd="med" advClick="1"/>
</p:sld>
</file>

<file path=ppt/slides/slide1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3" name="Take notes, now!"/>
          <p:cNvSpPr txBox="1"/>
          <p:nvPr>
            <p:ph type="title"/>
          </p:nvPr>
        </p:nvSpPr>
        <p:spPr>
          <a:xfrm>
            <a:off x="1270000" y="1638300"/>
            <a:ext cx="10464800" cy="5867400"/>
          </a:xfrm>
          <a:prstGeom prst="rect">
            <a:avLst/>
          </a:prstGeom>
        </p:spPr>
        <p:txBody>
          <a:bodyPr/>
          <a:lstStyle>
            <a:lvl1pPr>
              <a:defRPr sz="14200"/>
            </a:lvl1pPr>
          </a:lstStyle>
          <a:p>
            <a:pPr/>
            <a:r>
              <a:t>Take notes, now!</a:t>
            </a:r>
          </a:p>
        </p:txBody>
      </p:sp>
    </p:spTree>
  </p:cSld>
  <p:clrMapOvr>
    <a:masterClrMapping/>
  </p:clrMapOvr>
  <p:transition xmlns:p14="http://schemas.microsoft.com/office/powerpoint/2010/main" spd="med" advClick="1"/>
</p:sld>
</file>

<file path=ppt/slides/slide1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5" name="Hands on exercises"/>
          <p:cNvSpPr txBox="1"/>
          <p:nvPr>
            <p:ph type="title"/>
          </p:nvPr>
        </p:nvSpPr>
        <p:spPr>
          <a:xfrm>
            <a:off x="1270000" y="1182774"/>
            <a:ext cx="10464800" cy="5867401"/>
          </a:xfrm>
          <a:prstGeom prst="rect">
            <a:avLst/>
          </a:prstGeom>
        </p:spPr>
        <p:txBody>
          <a:bodyPr/>
          <a:lstStyle>
            <a:lvl1pPr>
              <a:defRPr sz="14200"/>
            </a:lvl1pPr>
          </a:lstStyle>
          <a:p>
            <a:pPr/>
            <a:r>
              <a:t>Hands on exercises</a:t>
            </a:r>
          </a:p>
        </p:txBody>
      </p:sp>
    </p:spTree>
  </p:cSld>
  <p:clrMapOvr>
    <a:masterClrMapping/>
  </p:clrMapOvr>
  <p:transition xmlns:p14="http://schemas.microsoft.com/office/powerpoint/2010/main" spd="med" advClick="1"/>
</p:sld>
</file>

<file path=ppt/slides/slide1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99" name="Testing 4: implementation, maintenance and execution"/>
          <p:cNvSpPr txBox="1"/>
          <p:nvPr>
            <p:ph type="title"/>
          </p:nvPr>
        </p:nvSpPr>
        <p:spPr>
          <a:xfrm>
            <a:off x="1270000" y="2413305"/>
            <a:ext cx="10464800" cy="4926990"/>
          </a:xfrm>
          <a:prstGeom prst="rect">
            <a:avLst/>
          </a:prstGeom>
        </p:spPr>
        <p:txBody>
          <a:bodyPr/>
          <a:lstStyle/>
          <a:p>
            <a:pPr/>
            <a:r>
              <a:t>Testing 4: implementation, maintenance and execution</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2" name="System, class, module, etc. as a state machine"/>
          <p:cNvSpPr txBox="1"/>
          <p:nvPr>
            <p:ph type="title"/>
          </p:nvPr>
        </p:nvSpPr>
        <p:spPr>
          <a:prstGeom prst="rect">
            <a:avLst/>
          </a:prstGeom>
        </p:spPr>
        <p:txBody>
          <a:bodyPr/>
          <a:lstStyle/>
          <a:p>
            <a:pPr/>
            <a:r>
              <a:t>System, class, module, etc. as a state machine</a:t>
            </a:r>
          </a:p>
        </p:txBody>
      </p:sp>
      <p:pic>
        <p:nvPicPr>
          <p:cNvPr id="253" name="MaquinaDeEstados.pdf" descr="MaquinaDeEstados.pdf"/>
          <p:cNvPicPr>
            <a:picLocks noChangeAspect="1"/>
          </p:cNvPicPr>
          <p:nvPr/>
        </p:nvPicPr>
        <p:blipFill>
          <a:blip r:embed="rId3">
            <a:extLst/>
          </a:blip>
          <a:stretch>
            <a:fillRect/>
          </a:stretch>
        </p:blipFill>
        <p:spPr>
          <a:xfrm>
            <a:off x="1059500" y="3327829"/>
            <a:ext cx="10885800" cy="5837660"/>
          </a:xfrm>
          <a:prstGeom prst="rect">
            <a:avLst/>
          </a:prstGeom>
          <a:ln w="12700">
            <a:miter lim="400000"/>
          </a:ln>
        </p:spPr>
      </p:pic>
    </p:spTree>
  </p:cSld>
  <p:clrMapOvr>
    <a:masterClrMapping/>
  </p:clrMapOvr>
  <p:transition xmlns:p14="http://schemas.microsoft.com/office/powerpoint/2010/main" spd="med" advClick="1"/>
</p:sld>
</file>

<file path=ppt/slides/slide1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3" name="Testing research at CIn"/>
          <p:cNvSpPr txBox="1"/>
          <p:nvPr>
            <p:ph type="title"/>
          </p:nvPr>
        </p:nvSpPr>
        <p:spPr>
          <a:prstGeom prst="rect">
            <a:avLst/>
          </a:prstGeom>
        </p:spPr>
        <p:txBody>
          <a:bodyPr/>
          <a:lstStyle/>
          <a:p>
            <a:pPr/>
            <a:r>
              <a:t>Testing research at CIn</a:t>
            </a:r>
          </a:p>
        </p:txBody>
      </p:sp>
      <p:sp>
        <p:nvSpPr>
          <p:cNvPr id="704" name="Test generation and static analysis tools: Marcelo e Paulo…"/>
          <p:cNvSpPr txBox="1"/>
          <p:nvPr>
            <p:ph type="body" idx="1"/>
          </p:nvPr>
        </p:nvSpPr>
        <p:spPr>
          <a:prstGeom prst="rect">
            <a:avLst/>
          </a:prstGeom>
        </p:spPr>
        <p:txBody>
          <a:bodyPr/>
          <a:lstStyle/>
          <a:p>
            <a:pPr/>
            <a:r>
              <a:t>Test generation and static analysis tools: Marcelo e Paulo</a:t>
            </a:r>
          </a:p>
          <a:p>
            <a:pPr/>
            <a:r>
              <a:t>Model-based testing: Alexandre Mota, Juliano e Augusto</a:t>
            </a:r>
          </a:p>
          <a:p>
            <a:pPr/>
            <a:r>
              <a:t>Test selection and execution: Juliano</a:t>
            </a:r>
          </a:p>
        </p:txBody>
      </p:sp>
    </p:spTree>
  </p:cSld>
  <p:clrMapOvr>
    <a:masterClrMapping/>
  </p:clrMapOvr>
  <p:transition xmlns:p14="http://schemas.microsoft.com/office/powerpoint/2010/main" spd="med" advClick="1"/>
</p:sld>
</file>

<file path=ppt/slides/slide1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6" name="To do after class"/>
          <p:cNvSpPr txBox="1"/>
          <p:nvPr>
            <p:ph type="title"/>
          </p:nvPr>
        </p:nvSpPr>
        <p:spPr>
          <a:prstGeom prst="rect">
            <a:avLst/>
          </a:prstGeom>
        </p:spPr>
        <p:txBody>
          <a:bodyPr/>
          <a:lstStyle/>
          <a:p>
            <a:pPr/>
            <a:r>
              <a:t>To do after class</a:t>
            </a:r>
          </a:p>
        </p:txBody>
      </p:sp>
      <p:sp>
        <p:nvSpPr>
          <p:cNvPr id="707" name="Answer questionnaire (check classroom assignment), study correct answers…"/>
          <p:cNvSpPr txBox="1"/>
          <p:nvPr>
            <p:ph type="body" idx="1"/>
          </p:nvPr>
        </p:nvSpPr>
        <p:spPr>
          <a:xfrm>
            <a:off x="1270000" y="2438400"/>
            <a:ext cx="10464800" cy="6887751"/>
          </a:xfrm>
          <a:prstGeom prst="rect">
            <a:avLst/>
          </a:prstGeom>
        </p:spPr>
        <p:txBody>
          <a:bodyPr/>
          <a:lstStyle/>
          <a:p>
            <a:pPr/>
            <a:r>
              <a:t>Answer questionnaire (check classroom assignment), study correct answers </a:t>
            </a:r>
          </a:p>
          <a:p>
            <a:pPr/>
            <a:r>
              <a:t>Finish exercise (check classroom assignment), study correct answers</a:t>
            </a:r>
          </a:p>
          <a:p>
            <a:pPr/>
            <a:r>
              <a:t>Read, again, chapter 7 and basic concepts of chapter 6 in the textbook </a:t>
            </a:r>
          </a:p>
          <a:p>
            <a:pPr/>
            <a:r>
              <a:t>Evaluate classes (check classroom assignment)</a:t>
            </a:r>
          </a:p>
          <a:p>
            <a:pPr/>
            <a:r>
              <a:t>Study questions from previous exams</a:t>
            </a:r>
          </a:p>
        </p:txBody>
      </p:sp>
    </p:spTree>
  </p:cSld>
  <p:clrMapOvr>
    <a:masterClrMapping/>
  </p:clrMapOvr>
  <p:transition xmlns:p14="http://schemas.microsoft.com/office/powerpoint/2010/main" spd="med" advClick="1"/>
</p:sld>
</file>

<file path=ppt/slides/slide1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9" name="Questions from previous exams"/>
          <p:cNvSpPr txBox="1"/>
          <p:nvPr>
            <p:ph type="title"/>
          </p:nvPr>
        </p:nvSpPr>
        <p:spPr>
          <a:prstGeom prst="rect">
            <a:avLst/>
          </a:prstGeom>
        </p:spPr>
        <p:txBody>
          <a:bodyPr/>
          <a:lstStyle/>
          <a:p>
            <a:pPr/>
            <a:r>
              <a:t>Questions from previous exams</a:t>
            </a:r>
          </a:p>
        </p:txBody>
      </p:sp>
      <p:sp>
        <p:nvSpPr>
          <p:cNvPr id="710" name="Explique brevemente a diferença entre testes de unidade e testes de integração (a). Qual o impacto negativo de realizar apenas os testes de unidade? (b) Qual o impacto negativo de realizar apenas os testes de integração?…"/>
          <p:cNvSpPr txBox="1"/>
          <p:nvPr>
            <p:ph type="body" idx="1"/>
          </p:nvPr>
        </p:nvSpPr>
        <p:spPr>
          <a:xfrm>
            <a:off x="1270000" y="1722716"/>
            <a:ext cx="10464800" cy="7957583"/>
          </a:xfrm>
          <a:prstGeom prst="rect">
            <a:avLst/>
          </a:prstGeom>
        </p:spPr>
        <p:txBody>
          <a:bodyPr/>
          <a:lstStyle/>
          <a:p>
            <a:pPr>
              <a:defRPr sz="3400"/>
            </a:pPr>
          </a:p>
          <a:p>
            <a:pPr>
              <a:defRPr sz="3400"/>
            </a:pPr>
            <a:r>
              <a:t>Explique brevemente a diferença entre testes de unidade e testes de integração (a). Qual o impacto negativo de realizar apenas os testes de unidade? (b) Qual o impacto negativo de realizar apenas os testes de integração? </a:t>
            </a:r>
          </a:p>
          <a:p>
            <a:pPr>
              <a:defRPr sz="3400"/>
            </a:pPr>
            <a:r>
              <a:t>Explique brevemente a diferença entre testes de aceitação e testes de integração, e porque você acha que algumas empresas realizam os dois tipos de teste. </a:t>
            </a:r>
          </a:p>
        </p:txBody>
      </p:sp>
    </p:spTree>
  </p:cSld>
  <p:clrMapOvr>
    <a:masterClrMapping/>
  </p:clrMapOvr>
  <p:transition xmlns:p14="http://schemas.microsoft.com/office/powerpoint/2010/main" spd="med" advClick="1"/>
</p:sld>
</file>

<file path=ppt/slides/slide1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12" name="Software development"/>
          <p:cNvSpPr txBox="1"/>
          <p:nvPr>
            <p:ph type="ctrTitle"/>
          </p:nvPr>
        </p:nvSpPr>
        <p:spPr>
          <a:prstGeom prst="rect">
            <a:avLst/>
          </a:prstGeom>
        </p:spPr>
        <p:txBody>
          <a:bodyPr>
            <a:normAutofit fontScale="100000" lnSpcReduction="0"/>
          </a:bodyPr>
          <a:lstStyle/>
          <a:p>
            <a:pPr/>
            <a:r>
              <a:t>Software development</a:t>
            </a:r>
          </a:p>
        </p:txBody>
      </p:sp>
      <p:sp>
        <p:nvSpPr>
          <p:cNvPr id="713" name="phmb@cin.ufpe.br ◈ twitter.com/pauloborba"/>
          <p:cNvSpPr txBox="1"/>
          <p:nvPr/>
        </p:nvSpPr>
        <p:spPr>
          <a:xfrm>
            <a:off x="2581944" y="8997950"/>
            <a:ext cx="7848601" cy="482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2400">
                <a:solidFill>
                  <a:srgbClr val="F3F9F6"/>
                </a:solidFill>
                <a:latin typeface="Courier New"/>
                <a:ea typeface="Courier New"/>
                <a:cs typeface="Courier New"/>
                <a:sym typeface="Courier New"/>
              </a:defRPr>
            </a:pPr>
            <a:r>
              <a:rPr u="sng">
                <a:hlinkClick r:id="rId2" invalidUrl="" action="" tgtFrame="" tooltip="" history="1" highlightClick="0" endSnd="0"/>
              </a:rPr>
              <a:t>phmb@cin.ufpe.br</a:t>
            </a:r>
            <a:r>
              <a:t> ◈ </a:t>
            </a:r>
            <a:r>
              <a:rPr u="sng">
                <a:hlinkClick r:id="rId3" invalidUrl="" action="" tgtFrame="" tooltip="" history="1" highlightClick="0" endSnd="0"/>
              </a:rPr>
              <a:t>twitter.com/pauloborba</a:t>
            </a:r>
          </a:p>
        </p:txBody>
      </p:sp>
      <p:sp>
        <p:nvSpPr>
          <p:cNvPr id="714" name="Paulo Borba…"/>
          <p:cNvSpPr txBox="1"/>
          <p:nvPr>
            <p:ph type="subTitle" sz="quarter" idx="1"/>
          </p:nvPr>
        </p:nvSpPr>
        <p:spPr>
          <a:xfrm>
            <a:off x="1270000" y="5029200"/>
            <a:ext cx="10464800" cy="1816100"/>
          </a:xfrm>
          <a:prstGeom prst="rect">
            <a:avLst/>
          </a:prstGeom>
        </p:spPr>
        <p:txBody>
          <a:bodyPr/>
          <a:lstStyle/>
          <a:p>
            <a:pPr/>
            <a:r>
              <a:t>Paulo Borba</a:t>
            </a:r>
          </a:p>
          <a:p>
            <a:pPr/>
            <a:r>
              <a:t>Informatics Center</a:t>
            </a:r>
          </a:p>
          <a:p>
            <a:pPr/>
            <a:r>
              <a:t>Federal University of Pernambuco</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Test as path (often of size one) in the corresponding graph"/>
          <p:cNvSpPr txBox="1"/>
          <p:nvPr>
            <p:ph type="title"/>
          </p:nvPr>
        </p:nvSpPr>
        <p:spPr>
          <a:prstGeom prst="rect">
            <a:avLst/>
          </a:prstGeom>
        </p:spPr>
        <p:txBody>
          <a:bodyPr/>
          <a:lstStyle/>
          <a:p>
            <a:pPr/>
            <a:r>
              <a:rPr>
                <a:solidFill>
                  <a:srgbClr val="FEFB27"/>
                </a:solidFill>
              </a:rPr>
              <a:t>Test as path</a:t>
            </a:r>
            <a:r>
              <a:t> (often of size one) in the corresponding graph</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1" name="Directly connecting requirements (scenarios) and tests"/>
          <p:cNvSpPr txBox="1"/>
          <p:nvPr>
            <p:ph type="title"/>
          </p:nvPr>
        </p:nvSpPr>
        <p:spPr>
          <a:prstGeom prst="rect">
            <a:avLst/>
          </a:prstGeom>
        </p:spPr>
        <p:txBody>
          <a:bodyPr/>
          <a:lstStyle/>
          <a:p>
            <a:pPr/>
            <a:r>
              <a:t>Directly connecting requirements (scenarios) and tests </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GUI based test scenario"/>
          <p:cNvSpPr txBox="1"/>
          <p:nvPr>
            <p:ph type="title"/>
          </p:nvPr>
        </p:nvSpPr>
        <p:spPr>
          <a:prstGeom prst="rect">
            <a:avLst/>
          </a:prstGeom>
        </p:spPr>
        <p:txBody>
          <a:bodyPr/>
          <a:lstStyle/>
          <a:p>
            <a:pPr/>
            <a:r>
              <a:t>GUI based test scenario</a:t>
            </a:r>
          </a:p>
        </p:txBody>
      </p:sp>
      <p:sp>
        <p:nvSpPr>
          <p:cNvPr id="266" name="Scenario: adding new grade…"/>
          <p:cNvSpPr txBox="1"/>
          <p:nvPr/>
        </p:nvSpPr>
        <p:spPr>
          <a:xfrm>
            <a:off x="885310" y="3175967"/>
            <a:ext cx="11727211" cy="6324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r>
              <a:rPr>
                <a:solidFill>
                  <a:srgbClr val="FEFB27"/>
                </a:solidFill>
              </a:rPr>
              <a:t>Scenario: </a:t>
            </a:r>
            <a:r>
              <a:t>adding</a:t>
            </a:r>
            <a:r>
              <a:rPr>
                <a:solidFill>
                  <a:srgbClr val="FEFB27"/>
                </a:solidFill>
              </a:rPr>
              <a:t> </a:t>
            </a:r>
            <a:r>
              <a:t>new grade</a:t>
            </a:r>
          </a:p>
          <a:p>
            <a:pPr algn="l"/>
            <a:r>
              <a:t>    </a:t>
            </a:r>
            <a:r>
              <a:rPr>
                <a:solidFill>
                  <a:srgbClr val="FEFB27"/>
                </a:solidFill>
              </a:rPr>
              <a:t>Given</a:t>
            </a:r>
            <a:r>
              <a:t> I am at the "Grades" page</a:t>
            </a:r>
          </a:p>
          <a:p>
            <a:pPr algn="l"/>
            <a:r>
              <a:t>    </a:t>
            </a:r>
            <a:r>
              <a:rPr>
                <a:solidFill>
                  <a:srgbClr val="FEFB27"/>
                </a:solidFill>
              </a:rPr>
              <a:t>And</a:t>
            </a:r>
            <a:r>
              <a:t> I see a student "Maria Silva" with no grade for</a:t>
            </a:r>
          </a:p>
          <a:p>
            <a:pPr lvl="1" algn="l"/>
            <a:r>
              <a:t>        learning goal "Write quality tests"</a:t>
            </a:r>
          </a:p>
          <a:p>
            <a:pPr algn="l"/>
            <a:r>
              <a:t>    </a:t>
            </a:r>
            <a:r>
              <a:rPr>
                <a:solidFill>
                  <a:srgbClr val="FEFB27"/>
                </a:solidFill>
              </a:rPr>
              <a:t>When</a:t>
            </a:r>
            <a:r>
              <a:t> I add grade "MA" for "Maria Silva" goal </a:t>
            </a:r>
          </a:p>
          <a:p>
            <a:pPr algn="l"/>
            <a:r>
              <a:t>              "Write quality tests"</a:t>
            </a:r>
          </a:p>
          <a:p>
            <a:pPr algn="l"/>
            <a:r>
              <a:t> </a:t>
            </a:r>
            <a:r>
              <a:rPr>
                <a:solidFill>
                  <a:srgbClr val="F3F9F6"/>
                </a:solidFill>
              </a:rPr>
              <a:t>   </a:t>
            </a:r>
            <a:r>
              <a:rPr>
                <a:solidFill>
                  <a:srgbClr val="FEFB27"/>
                </a:solidFill>
              </a:rPr>
              <a:t>Then</a:t>
            </a:r>
            <a:r>
              <a:t> I’m still at the "Grades" page</a:t>
            </a:r>
          </a:p>
          <a:p>
            <a:pPr algn="l"/>
            <a:r>
              <a:t>    </a:t>
            </a:r>
            <a:r>
              <a:rPr>
                <a:solidFill>
                  <a:srgbClr val="FEFB27"/>
                </a:solidFill>
              </a:rPr>
              <a:t>And</a:t>
            </a:r>
            <a:r>
              <a:t> I can see student "Maria Silva" has </a:t>
            </a:r>
          </a:p>
          <a:p>
            <a:pPr algn="l"/>
            <a:r>
              <a:t>           grade "MA" for learning goal </a:t>
            </a:r>
          </a:p>
          <a:p>
            <a:pPr algn="l"/>
            <a:r>
              <a:t>           "Write quality tests"</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0" name="Test structure"/>
          <p:cNvSpPr txBox="1"/>
          <p:nvPr>
            <p:ph type="title"/>
          </p:nvPr>
        </p:nvSpPr>
        <p:spPr>
          <a:prstGeom prst="rect">
            <a:avLst/>
          </a:prstGeom>
        </p:spPr>
        <p:txBody>
          <a:bodyPr/>
          <a:lstStyle/>
          <a:p>
            <a:pPr/>
            <a:r>
              <a:t>Test structure</a:t>
            </a:r>
          </a:p>
        </p:txBody>
      </p:sp>
      <p:pic>
        <p:nvPicPr>
          <p:cNvPr id="271" name="Image" descr="Image"/>
          <p:cNvPicPr>
            <a:picLocks noChangeAspect="1"/>
          </p:cNvPicPr>
          <p:nvPr/>
        </p:nvPicPr>
        <p:blipFill>
          <a:blip r:embed="rId3">
            <a:extLst/>
          </a:blip>
          <a:stretch>
            <a:fillRect/>
          </a:stretch>
        </p:blipFill>
        <p:spPr>
          <a:xfrm>
            <a:off x="451291" y="3325064"/>
            <a:ext cx="8131417" cy="4602072"/>
          </a:xfrm>
          <a:prstGeom prst="rect">
            <a:avLst/>
          </a:prstGeom>
          <a:ln w="12700">
            <a:miter lim="400000"/>
          </a:ln>
        </p:spPr>
      </p:pic>
      <p:sp>
        <p:nvSpPr>
          <p:cNvPr id="272" name="setup,…"/>
          <p:cNvSpPr/>
          <p:nvPr/>
        </p:nvSpPr>
        <p:spPr>
          <a:xfrm>
            <a:off x="8860631" y="2377376"/>
            <a:ext cx="2478621" cy="1318921"/>
          </a:xfrm>
          <a:prstGeom prst="wedgeEllipseCallout">
            <a:avLst>
              <a:gd name="adj1" fmla="val -81357"/>
              <a:gd name="adj2" fmla="val 69831"/>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p>
            <a:pPr>
              <a:defRPr sz="3000">
                <a:effectLst>
                  <a:outerShdw sx="100000" sy="100000" kx="0" ky="0" algn="b" rotWithShape="0" blurRad="38100" dist="12700" dir="5400000">
                    <a:srgbClr val="000000">
                      <a:alpha val="50000"/>
                    </a:srgbClr>
                  </a:outerShdw>
                </a:effectLst>
              </a:defRPr>
            </a:pPr>
            <a:r>
              <a:t>setup, </a:t>
            </a:r>
          </a:p>
          <a:p>
            <a:pPr>
              <a:defRPr sz="3000">
                <a:effectLst>
                  <a:outerShdw sx="100000" sy="100000" kx="0" ky="0" algn="b" rotWithShape="0" blurRad="38100" dist="12700" dir="5400000">
                    <a:srgbClr val="000000">
                      <a:alpha val="50000"/>
                    </a:srgbClr>
                  </a:outerShdw>
                </a:effectLst>
              </a:defRPr>
            </a:pPr>
            <a:r>
              <a:t>input</a:t>
            </a:r>
          </a:p>
        </p:txBody>
      </p:sp>
      <p:sp>
        <p:nvSpPr>
          <p:cNvPr id="273" name="test actions"/>
          <p:cNvSpPr/>
          <p:nvPr/>
        </p:nvSpPr>
        <p:spPr>
          <a:xfrm>
            <a:off x="8971850" y="4766774"/>
            <a:ext cx="2876175" cy="1112888"/>
          </a:xfrm>
          <a:prstGeom prst="wedgeEllipseCallout">
            <a:avLst>
              <a:gd name="adj1" fmla="val -83981"/>
              <a:gd name="adj2" fmla="val 8986"/>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3000">
                <a:effectLst>
                  <a:outerShdw sx="100000" sy="100000" kx="0" ky="0" algn="b" rotWithShape="0" blurRad="38100" dist="12700" dir="5400000">
                    <a:srgbClr val="000000">
                      <a:alpha val="50000"/>
                    </a:srgbClr>
                  </a:outerShdw>
                </a:effectLst>
              </a:defRPr>
            </a:lvl1pPr>
          </a:lstStyle>
          <a:p>
            <a:pPr/>
            <a:r>
              <a:t>test actions</a:t>
            </a:r>
          </a:p>
        </p:txBody>
      </p:sp>
      <p:sp>
        <p:nvSpPr>
          <p:cNvPr id="274" name="expected results"/>
          <p:cNvSpPr/>
          <p:nvPr/>
        </p:nvSpPr>
        <p:spPr>
          <a:xfrm>
            <a:off x="8652670" y="6814298"/>
            <a:ext cx="2876175" cy="1112888"/>
          </a:xfrm>
          <a:prstGeom prst="wedgeEllipseCallout">
            <a:avLst>
              <a:gd name="adj1" fmla="val -91451"/>
              <a:gd name="adj2" fmla="val -54666"/>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3000">
                <a:effectLst>
                  <a:outerShdw sx="100000" sy="100000" kx="0" ky="0" algn="b" rotWithShape="0" blurRad="38100" dist="12700" dir="5400000">
                    <a:srgbClr val="000000">
                      <a:alpha val="50000"/>
                    </a:srgbClr>
                  </a:outerShdw>
                </a:effectLst>
              </a:defRPr>
            </a:lvl1pPr>
          </a:lstStyle>
          <a:p>
            <a:pPr/>
            <a:r>
              <a:t>expected results</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78" name="Image" descr="Image"/>
          <p:cNvPicPr>
            <a:picLocks noChangeAspect="1"/>
          </p:cNvPicPr>
          <p:nvPr/>
        </p:nvPicPr>
        <p:blipFill>
          <a:blip r:embed="rId3">
            <a:extLst/>
          </a:blip>
          <a:stretch>
            <a:fillRect/>
          </a:stretch>
        </p:blipFill>
        <p:spPr>
          <a:xfrm>
            <a:off x="2767138" y="146171"/>
            <a:ext cx="7470524" cy="9269174"/>
          </a:xfrm>
          <a:prstGeom prst="rect">
            <a:avLst/>
          </a:prstGeom>
          <a:ln w="12700">
            <a:miter lim="400000"/>
          </a:ln>
        </p:spPr>
      </p:pic>
      <p:sp>
        <p:nvSpPr>
          <p:cNvPr id="279" name="https://github.com/concord-consortium/rigse/blob/master/features/manager_updates_account_information.feature"/>
          <p:cNvSpPr txBox="1"/>
          <p:nvPr/>
        </p:nvSpPr>
        <p:spPr>
          <a:xfrm>
            <a:off x="3116732" y="9449508"/>
            <a:ext cx="6564921" cy="266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100" u="sng">
                <a:hlinkClick r:id="rId4" invalidUrl="" action="" tgtFrame="" tooltip="" history="1" highlightClick="0" endSnd="0"/>
              </a:defRPr>
            </a:lvl1pPr>
          </a:lstStyle>
          <a:p>
            <a:pPr>
              <a:defRPr u="none"/>
            </a:pPr>
            <a:r>
              <a:rPr u="sng">
                <a:hlinkClick r:id="rId4" invalidUrl="" action="" tgtFrame="" tooltip="" history="1" highlightClick="0" endSnd="0"/>
              </a:rPr>
              <a:t>https://github.com/concord-consortium/rigse/blob/master/features/manager_updates_account_information.feature</a:t>
            </a:r>
          </a:p>
        </p:txBody>
      </p:sp>
      <p:sp>
        <p:nvSpPr>
          <p:cNvPr id="280" name="One test suite"/>
          <p:cNvSpPr/>
          <p:nvPr/>
        </p:nvSpPr>
        <p:spPr>
          <a:xfrm>
            <a:off x="10405040" y="400648"/>
            <a:ext cx="2342012" cy="1714868"/>
          </a:xfrm>
          <a:prstGeom prst="wedgeEllipseCallout">
            <a:avLst>
              <a:gd name="adj1" fmla="val -56930"/>
              <a:gd name="adj2" fmla="val -43616"/>
            </a:avLst>
          </a:prstGeom>
          <a:blipFill>
            <a:blip r:embed="rId5"/>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3000">
                <a:effectLst>
                  <a:outerShdw sx="100000" sy="100000" kx="0" ky="0" algn="b" rotWithShape="0" blurRad="38100" dist="12700" dir="5400000">
                    <a:srgbClr val="000000">
                      <a:alpha val="50000"/>
                    </a:srgbClr>
                  </a:outerShdw>
                </a:effectLst>
              </a:defRPr>
            </a:lvl1pPr>
          </a:lstStyle>
          <a:p>
            <a:pPr/>
            <a:r>
              <a:t>One test suite </a:t>
            </a:r>
          </a:p>
        </p:txBody>
      </p:sp>
      <p:sp>
        <p:nvSpPr>
          <p:cNvPr id="281" name="Two test scenarios"/>
          <p:cNvSpPr/>
          <p:nvPr/>
        </p:nvSpPr>
        <p:spPr>
          <a:xfrm>
            <a:off x="157572" y="3656976"/>
            <a:ext cx="2327846" cy="2077363"/>
          </a:xfrm>
          <a:prstGeom prst="wedgeEllipseCallout">
            <a:avLst>
              <a:gd name="adj1" fmla="val 57583"/>
              <a:gd name="adj2" fmla="val -52800"/>
            </a:avLst>
          </a:prstGeom>
          <a:blipFill>
            <a:blip r:embed="rId6"/>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3000">
                <a:effectLst>
                  <a:outerShdw sx="100000" sy="100000" kx="0" ky="0" algn="b" rotWithShape="0" blurRad="38100" dist="12700" dir="5400000">
                    <a:srgbClr val="000000">
                      <a:alpha val="50000"/>
                    </a:srgbClr>
                  </a:outerShdw>
                </a:effectLst>
              </a:defRPr>
            </a:lvl1pPr>
          </a:lstStyle>
          <a:p>
            <a:pPr/>
            <a:r>
              <a:t>Two test scenarios</a:t>
            </a:r>
          </a:p>
        </p:txBody>
      </p:sp>
      <p:pic>
        <p:nvPicPr>
          <p:cNvPr id="282" name="Rounded Rectangle Rounded rectangle" descr="Rounded Rectangle Rounded rectangle"/>
          <p:cNvPicPr>
            <a:picLocks noChangeAspect="0"/>
          </p:cNvPicPr>
          <p:nvPr/>
        </p:nvPicPr>
        <p:blipFill>
          <a:blip r:embed="rId7">
            <a:extLst/>
          </a:blip>
          <a:stretch>
            <a:fillRect/>
          </a:stretch>
        </p:blipFill>
        <p:spPr>
          <a:xfrm>
            <a:off x="4418766" y="4969910"/>
            <a:ext cx="1358248" cy="373984"/>
          </a:xfrm>
          <a:prstGeom prst="rect">
            <a:avLst/>
          </a:prstGeom>
        </p:spPr>
      </p:pic>
      <p:pic>
        <p:nvPicPr>
          <p:cNvPr id="284" name="Rounded Rectangle Rounded rectangle" descr="Rounded Rectangle Rounded rectangle"/>
          <p:cNvPicPr>
            <a:picLocks noChangeAspect="0"/>
          </p:cNvPicPr>
          <p:nvPr/>
        </p:nvPicPr>
        <p:blipFill>
          <a:blip r:embed="rId8">
            <a:extLst/>
          </a:blip>
          <a:stretch>
            <a:fillRect/>
          </a:stretch>
        </p:blipFill>
        <p:spPr>
          <a:xfrm rot="10820475">
            <a:off x="6744061" y="4275217"/>
            <a:ext cx="1686850" cy="373984"/>
          </a:xfrm>
          <a:prstGeom prst="rect">
            <a:avLst/>
          </a:prstGeom>
        </p:spPr>
      </p:pic>
      <p:pic>
        <p:nvPicPr>
          <p:cNvPr id="286" name="Rounded Rectangle Rounded rectangle" descr="Rounded Rectangle Rounded rectangle"/>
          <p:cNvPicPr>
            <a:picLocks noChangeAspect="0"/>
          </p:cNvPicPr>
          <p:nvPr/>
        </p:nvPicPr>
        <p:blipFill>
          <a:blip r:embed="rId8">
            <a:extLst/>
          </a:blip>
          <a:stretch>
            <a:fillRect/>
          </a:stretch>
        </p:blipFill>
        <p:spPr>
          <a:xfrm rot="10820475">
            <a:off x="5963997" y="3324412"/>
            <a:ext cx="1686850" cy="373984"/>
          </a:xfrm>
          <a:prstGeom prst="rect">
            <a:avLst/>
          </a:prstGeom>
        </p:spPr>
      </p:pic>
      <p:sp>
        <p:nvSpPr>
          <p:cNvPr id="288" name="Three tests, or test cases"/>
          <p:cNvSpPr/>
          <p:nvPr/>
        </p:nvSpPr>
        <p:spPr>
          <a:xfrm>
            <a:off x="10505268" y="5298130"/>
            <a:ext cx="2342011" cy="1714867"/>
          </a:xfrm>
          <a:prstGeom prst="wedgeEllipseCallout">
            <a:avLst>
              <a:gd name="adj1" fmla="val -56930"/>
              <a:gd name="adj2" fmla="val -43616"/>
            </a:avLst>
          </a:prstGeom>
          <a:blipFill>
            <a:blip r:embed="rId9"/>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3000">
                <a:effectLst>
                  <a:outerShdw sx="100000" sy="100000" kx="0" ky="0" algn="b" rotWithShape="0" blurRad="38100" dist="12700" dir="5400000">
                    <a:srgbClr val="000000">
                      <a:alpha val="50000"/>
                    </a:srgbClr>
                  </a:outerShdw>
                </a:effectLst>
              </a:defRPr>
            </a:lvl1pPr>
          </a:lstStyle>
          <a:p>
            <a:pPr/>
            <a:r>
              <a:t>Three tests, or test cases</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2" name="Software Engineering"/>
          <p:cNvSpPr txBox="1"/>
          <p:nvPr>
            <p:ph type="ctrTitle"/>
          </p:nvPr>
        </p:nvSpPr>
        <p:spPr>
          <a:prstGeom prst="rect">
            <a:avLst/>
          </a:prstGeom>
        </p:spPr>
        <p:txBody>
          <a:bodyPr>
            <a:normAutofit fontScale="100000" lnSpcReduction="0"/>
          </a:bodyPr>
          <a:lstStyle/>
          <a:p>
            <a:pPr/>
            <a:r>
              <a:t>Software Engineering</a:t>
            </a:r>
          </a:p>
        </p:txBody>
      </p:sp>
      <p:sp>
        <p:nvSpPr>
          <p:cNvPr id="293" name="Paulo Borba…"/>
          <p:cNvSpPr txBox="1"/>
          <p:nvPr>
            <p:ph type="subTitle" sz="quarter" idx="1"/>
          </p:nvPr>
        </p:nvSpPr>
        <p:spPr>
          <a:xfrm>
            <a:off x="1270000" y="5029200"/>
            <a:ext cx="10464800" cy="1816100"/>
          </a:xfrm>
          <a:prstGeom prst="rect">
            <a:avLst/>
          </a:prstGeom>
        </p:spPr>
        <p:txBody>
          <a:bodyPr/>
          <a:lstStyle/>
          <a:p>
            <a:pPr/>
            <a:r>
              <a:t>Paulo Borba</a:t>
            </a:r>
          </a:p>
          <a:p>
            <a:pPr/>
            <a:r>
              <a:t>Informatics Center</a:t>
            </a:r>
          </a:p>
          <a:p>
            <a:pPr/>
            <a:r>
              <a:t>Federal University of Pernambuco</a:t>
            </a:r>
          </a:p>
        </p:txBody>
      </p:sp>
      <p:sp>
        <p:nvSpPr>
          <p:cNvPr id="294" name="pauloborba.cin.ufpe.br"/>
          <p:cNvSpPr txBox="1"/>
          <p:nvPr/>
        </p:nvSpPr>
        <p:spPr>
          <a:xfrm>
            <a:off x="2578100" y="8828075"/>
            <a:ext cx="7848600"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2400" u="sng">
                <a:solidFill>
                  <a:srgbClr val="F3F9F6"/>
                </a:solidFill>
                <a:latin typeface="Courier New"/>
                <a:ea typeface="Courier New"/>
                <a:cs typeface="Courier New"/>
                <a:sym typeface="Courier New"/>
                <a:hlinkClick r:id="rId2" invalidUrl="" action="" tgtFrame="" tooltip="" history="1" highlightClick="0" endSnd="0"/>
              </a:defRPr>
            </a:lvl1pPr>
          </a:lstStyle>
          <a:p>
            <a:pPr>
              <a:defRPr u="none"/>
            </a:pPr>
            <a:r>
              <a:rPr u="sng">
                <a:hlinkClick r:id="rId2" invalidUrl="" action="" tgtFrame="" tooltip="" history="1" highlightClick="0" endSnd="0"/>
              </a:rPr>
              <a:t>pauloborba.cin.ufpe.br</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To do before class"/>
          <p:cNvSpPr txBox="1"/>
          <p:nvPr>
            <p:ph type="title"/>
          </p:nvPr>
        </p:nvSpPr>
        <p:spPr>
          <a:prstGeom prst="rect">
            <a:avLst/>
          </a:prstGeom>
        </p:spPr>
        <p:txBody>
          <a:bodyPr/>
          <a:lstStyle/>
          <a:p>
            <a:pPr/>
            <a:r>
              <a:t>To do before class</a:t>
            </a:r>
          </a:p>
        </p:txBody>
      </p:sp>
      <p:sp>
        <p:nvSpPr>
          <p:cNvPr id="209" name="Watch videos…"/>
          <p:cNvSpPr txBox="1"/>
          <p:nvPr>
            <p:ph type="body" idx="1"/>
          </p:nvPr>
        </p:nvSpPr>
        <p:spPr>
          <a:xfrm>
            <a:off x="1270000" y="2768600"/>
            <a:ext cx="10464800" cy="6420876"/>
          </a:xfrm>
          <a:prstGeom prst="rect">
            <a:avLst/>
          </a:prstGeom>
        </p:spPr>
        <p:txBody>
          <a:bodyPr/>
          <a:lstStyle/>
          <a:p>
            <a:pPr/>
            <a:r>
              <a:t>Watch videos</a:t>
            </a:r>
          </a:p>
          <a:p>
            <a:pPr/>
            <a:r>
              <a:t>Read chapter 7 and basic concepts of chapter 6 in the textbook</a:t>
            </a:r>
          </a:p>
          <a:p>
            <a:pPr/>
            <a:r>
              <a:t>Send questions and opinions through slack</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6" name="What are GUI acceptance tests?"/>
          <p:cNvSpPr txBox="1"/>
          <p:nvPr>
            <p:ph type="title"/>
          </p:nvPr>
        </p:nvSpPr>
        <p:spPr>
          <a:prstGeom prst="rect">
            <a:avLst/>
          </a:prstGeom>
        </p:spPr>
        <p:txBody>
          <a:bodyPr/>
          <a:lstStyle/>
          <a:p>
            <a:pPr/>
            <a:r>
              <a:t>What are GUI acceptance tests?</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8" name="Exercising the system through its GUI"/>
          <p:cNvSpPr txBox="1"/>
          <p:nvPr>
            <p:ph type="title"/>
          </p:nvPr>
        </p:nvSpPr>
        <p:spPr>
          <a:prstGeom prst="rect">
            <a:avLst/>
          </a:prstGeom>
        </p:spPr>
        <p:txBody>
          <a:bodyPr/>
          <a:lstStyle/>
          <a:p>
            <a:pPr/>
            <a:r>
              <a:t>Exercising the system through its GUI</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02" name="Image" descr="Image"/>
          <p:cNvPicPr>
            <a:picLocks noChangeAspect="1"/>
          </p:cNvPicPr>
          <p:nvPr/>
        </p:nvPicPr>
        <p:blipFill>
          <a:blip r:embed="rId3">
            <a:extLst/>
          </a:blip>
          <a:stretch>
            <a:fillRect/>
          </a:stretch>
        </p:blipFill>
        <p:spPr>
          <a:xfrm>
            <a:off x="863600" y="1473200"/>
            <a:ext cx="11277600" cy="6807200"/>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6" name="Automated vs manual tests"/>
          <p:cNvSpPr txBox="1"/>
          <p:nvPr>
            <p:ph type="title"/>
          </p:nvPr>
        </p:nvSpPr>
        <p:spPr>
          <a:prstGeom prst="rect">
            <a:avLst/>
          </a:prstGeom>
        </p:spPr>
        <p:txBody>
          <a:bodyPr/>
          <a:lstStyle/>
          <a:p>
            <a:pPr/>
            <a:r>
              <a:t>Automated vs </a:t>
            </a:r>
            <a:r>
              <a:rPr>
                <a:solidFill>
                  <a:srgbClr val="FEFB27"/>
                </a:solidFill>
              </a:rPr>
              <a:t>manual</a:t>
            </a:r>
            <a:r>
              <a:t> tests</a:t>
            </a:r>
          </a:p>
        </p:txBody>
      </p:sp>
      <p:sp>
        <p:nvSpPr>
          <p:cNvPr id="307" name="expensive to create…"/>
          <p:cNvSpPr txBox="1"/>
          <p:nvPr>
            <p:ph type="body" idx="1"/>
          </p:nvPr>
        </p:nvSpPr>
        <p:spPr>
          <a:xfrm>
            <a:off x="1270000" y="3216902"/>
            <a:ext cx="10464800" cy="5715001"/>
          </a:xfrm>
          <a:prstGeom prst="rect">
            <a:avLst/>
          </a:prstGeom>
        </p:spPr>
        <p:txBody>
          <a:bodyPr/>
          <a:lstStyle/>
          <a:p>
            <a:pPr/>
            <a:r>
              <a:t>expensive to create</a:t>
            </a:r>
          </a:p>
          <a:p>
            <a:pPr/>
            <a:r>
              <a:t>inexpensive to execute</a:t>
            </a:r>
          </a:p>
          <a:p>
            <a:pPr/>
            <a:r>
              <a:t>enables regression testing, continuous testing</a:t>
            </a:r>
          </a:p>
          <a:p>
            <a:pPr/>
            <a:r>
              <a:t>some might be hard to create (complicated oracle)</a:t>
            </a:r>
          </a:p>
          <a:p>
            <a:pPr/>
          </a:p>
          <a:p>
            <a:pPr>
              <a:defRPr>
                <a:solidFill>
                  <a:srgbClr val="FEFB27"/>
                </a:solidFill>
              </a:defRPr>
            </a:pPr>
            <a:r>
              <a:t>expensive to execute</a:t>
            </a:r>
          </a:p>
          <a:p>
            <a:pPr>
              <a:defRPr>
                <a:solidFill>
                  <a:srgbClr val="FEFB27"/>
                </a:solidFill>
              </a:defRPr>
            </a:pPr>
            <a:r>
              <a:t>boring, failures might be missed</a:t>
            </a:r>
          </a:p>
          <a:p>
            <a:pPr>
              <a:defRPr>
                <a:solidFill>
                  <a:srgbClr val="FEFB27"/>
                </a:solidFill>
              </a:defRPr>
            </a:pPr>
            <a:r>
              <a:t>avoids oracle problem</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9" name="Executing tests"/>
          <p:cNvSpPr txBox="1"/>
          <p:nvPr>
            <p:ph type="title"/>
          </p:nvPr>
        </p:nvSpPr>
        <p:spPr>
          <a:xfrm>
            <a:off x="1270000" y="7754535"/>
            <a:ext cx="10464800" cy="1701801"/>
          </a:xfrm>
          <a:prstGeom prst="rect">
            <a:avLst/>
          </a:prstGeom>
        </p:spPr>
        <p:txBody>
          <a:bodyPr/>
          <a:lstStyle/>
          <a:p>
            <a:pPr/>
            <a:r>
              <a:t>Executing tests</a:t>
            </a:r>
          </a:p>
        </p:txBody>
      </p:sp>
      <p:pic>
        <p:nvPicPr>
          <p:cNvPr id="310" name="ExecutandoTestes.mp4" descr="ExecutandoTestes.mp4"/>
          <p:cNvPicPr>
            <a:picLocks noChangeAspect="0"/>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0" y="431800"/>
            <a:ext cx="13004801" cy="73152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36333332" fill="hold"/>
                                        <p:tgtEl>
                                          <p:spTgt spid="310"/>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310"/>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2" name="GUI based scenario"/>
          <p:cNvSpPr txBox="1"/>
          <p:nvPr>
            <p:ph type="title"/>
          </p:nvPr>
        </p:nvSpPr>
        <p:spPr>
          <a:prstGeom prst="rect">
            <a:avLst/>
          </a:prstGeom>
        </p:spPr>
        <p:txBody>
          <a:bodyPr/>
          <a:lstStyle/>
          <a:p>
            <a:pPr/>
            <a:r>
              <a:t>GUI based scenario</a:t>
            </a:r>
          </a:p>
        </p:txBody>
      </p:sp>
      <p:sp>
        <p:nvSpPr>
          <p:cNvPr id="313" name="Scenario: Registering student with non registered CPF…"/>
          <p:cNvSpPr txBox="1"/>
          <p:nvPr/>
        </p:nvSpPr>
        <p:spPr>
          <a:xfrm>
            <a:off x="547768" y="2628900"/>
            <a:ext cx="11909264" cy="6324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r>
              <a:rPr>
                <a:solidFill>
                  <a:srgbClr val="FEFB27"/>
                </a:solidFill>
              </a:rPr>
              <a:t>Scenario: </a:t>
            </a:r>
            <a:r>
              <a:rPr>
                <a:solidFill>
                  <a:srgbClr val="F3F9F6"/>
                </a:solidFill>
              </a:rPr>
              <a:t>Registering student with non registered CPF</a:t>
            </a:r>
            <a:endParaRPr>
              <a:solidFill>
                <a:srgbClr val="F3F9F6"/>
              </a:solidFill>
            </a:endParaRPr>
          </a:p>
          <a:p>
            <a:pPr algn="l"/>
            <a:endParaRPr>
              <a:solidFill>
                <a:srgbClr val="F3F9F6"/>
              </a:solidFill>
            </a:endParaRPr>
          </a:p>
          <a:p>
            <a:pPr algn="l"/>
            <a:r>
              <a:rPr>
                <a:solidFill>
                  <a:srgbClr val="FEFB27"/>
                </a:solidFill>
              </a:rPr>
              <a:t>Given </a:t>
            </a:r>
            <a:r>
              <a:rPr>
                <a:solidFill>
                  <a:srgbClr val="F3F9F6"/>
                </a:solidFill>
              </a:rPr>
              <a:t>I am at the students page</a:t>
            </a:r>
            <a:endParaRPr>
              <a:solidFill>
                <a:srgbClr val="FEFB27"/>
              </a:solidFill>
            </a:endParaRPr>
          </a:p>
          <a:p>
            <a:pPr algn="l"/>
            <a:r>
              <a:rPr>
                <a:solidFill>
                  <a:srgbClr val="FEFB27"/>
                </a:solidFill>
              </a:rPr>
              <a:t>Given </a:t>
            </a:r>
            <a:r>
              <a:rPr>
                <a:solidFill>
                  <a:srgbClr val="F3F9F6"/>
                </a:solidFill>
              </a:rPr>
              <a:t>I cannot see a student with CPF "683" in the </a:t>
            </a:r>
            <a:endParaRPr>
              <a:solidFill>
                <a:srgbClr val="F3F9F6"/>
              </a:solidFill>
            </a:endParaRPr>
          </a:p>
          <a:p>
            <a:pPr algn="l"/>
            <a:r>
              <a:rPr>
                <a:solidFill>
                  <a:srgbClr val="F3F9F6"/>
                </a:solidFill>
              </a:rPr>
              <a:t>          students list</a:t>
            </a:r>
            <a:endParaRPr>
              <a:solidFill>
                <a:srgbClr val="F3F9F6"/>
              </a:solidFill>
            </a:endParaRPr>
          </a:p>
          <a:p>
            <a:pPr algn="l"/>
            <a:r>
              <a:rPr>
                <a:solidFill>
                  <a:srgbClr val="FEFB27"/>
                </a:solidFill>
              </a:rPr>
              <a:t>When </a:t>
            </a:r>
            <a:r>
              <a:rPr>
                <a:solidFill>
                  <a:srgbClr val="F3F9F6"/>
                </a:solidFill>
              </a:rPr>
              <a:t>I try to register the student "Paulo" with </a:t>
            </a:r>
            <a:endParaRPr>
              <a:solidFill>
                <a:srgbClr val="F3F9F6"/>
              </a:solidFill>
            </a:endParaRPr>
          </a:p>
          <a:p>
            <a:pPr algn="l"/>
            <a:r>
              <a:rPr>
                <a:solidFill>
                  <a:srgbClr val="F3F9F6"/>
                </a:solidFill>
              </a:rPr>
              <a:t>         CPF "683"</a:t>
            </a:r>
            <a:endParaRPr>
              <a:solidFill>
                <a:srgbClr val="F3F9F6"/>
              </a:solidFill>
            </a:endParaRPr>
          </a:p>
          <a:p>
            <a:pPr algn="l"/>
            <a:r>
              <a:rPr>
                <a:solidFill>
                  <a:srgbClr val="FEFB27"/>
                </a:solidFill>
              </a:rPr>
              <a:t>Then </a:t>
            </a:r>
            <a:r>
              <a:rPr>
                <a:solidFill>
                  <a:srgbClr val="F3F9F6"/>
                </a:solidFill>
              </a:rPr>
              <a:t>I can see "Paulo" with CPF "683" in the </a:t>
            </a:r>
            <a:endParaRPr>
              <a:solidFill>
                <a:srgbClr val="F3F9F6"/>
              </a:solidFill>
            </a:endParaRPr>
          </a:p>
          <a:p>
            <a:pPr algn="l"/>
            <a:r>
              <a:rPr>
                <a:solidFill>
                  <a:srgbClr val="F3F9F6"/>
                </a:solidFill>
              </a:rPr>
              <a:t>        </a:t>
            </a:r>
            <a:r>
              <a:rPr>
                <a:solidFill>
                  <a:srgbClr val="F3F9F6"/>
                </a:solidFill>
              </a:rPr>
              <a:t>students list</a:t>
            </a:r>
            <a:endParaRPr>
              <a:solidFill>
                <a:srgbClr val="FEFB27"/>
              </a:solidFill>
            </a:endParaRP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5" name="GUI based test step"/>
          <p:cNvSpPr txBox="1"/>
          <p:nvPr>
            <p:ph type="title"/>
          </p:nvPr>
        </p:nvSpPr>
        <p:spPr>
          <a:prstGeom prst="rect">
            <a:avLst/>
          </a:prstGeom>
        </p:spPr>
        <p:txBody>
          <a:bodyPr/>
          <a:lstStyle/>
          <a:p>
            <a:pPr/>
            <a:r>
              <a:t>GUI based test step</a:t>
            </a:r>
          </a:p>
        </p:txBody>
      </p:sp>
      <p:sp>
        <p:nvSpPr>
          <p:cNvPr id="316" name="Given(/^I am at the students page$/, async () =&gt; {…"/>
          <p:cNvSpPr txBox="1"/>
          <p:nvPr/>
        </p:nvSpPr>
        <p:spPr>
          <a:xfrm>
            <a:off x="618504" y="2774949"/>
            <a:ext cx="11751433" cy="6324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r>
              <a:rPr>
                <a:solidFill>
                  <a:srgbClr val="FEFB27"/>
                </a:solidFill>
              </a:rPr>
              <a:t>Given</a:t>
            </a:r>
            <a:r>
              <a:rPr>
                <a:solidFill>
                  <a:srgbClr val="F3F9F6"/>
                </a:solidFill>
              </a:rPr>
              <a:t>(/^I am at the students page$/, async () =&gt; {</a:t>
            </a:r>
            <a:endParaRPr>
              <a:solidFill>
                <a:srgbClr val="F3F9F6"/>
              </a:solidFill>
            </a:endParaRPr>
          </a:p>
          <a:p>
            <a:pPr algn="l"/>
            <a:endParaRPr>
              <a:solidFill>
                <a:srgbClr val="F3F9F6"/>
              </a:solidFill>
            </a:endParaRPr>
          </a:p>
          <a:p>
            <a:pPr algn="l">
              <a:defRPr>
                <a:solidFill>
                  <a:srgbClr val="F3F9F6"/>
                </a:solidFill>
              </a:defRPr>
            </a:pPr>
            <a:r>
              <a:t>   await browser.get(“http://localhost:4200/");</a:t>
            </a:r>
          </a:p>
          <a:p>
            <a:pPr algn="l">
              <a:defRPr>
                <a:solidFill>
                  <a:srgbClr val="F3F9F6"/>
                </a:solidFill>
              </a:defRPr>
            </a:pPr>
          </a:p>
          <a:p>
            <a:pPr algn="l">
              <a:defRPr>
                <a:solidFill>
                  <a:srgbClr val="F3F9F6"/>
                </a:solidFill>
              </a:defRPr>
            </a:pPr>
            <a:r>
              <a:t>   await expect(browser.getTitle()).to</a:t>
            </a:r>
          </a:p>
          <a:p>
            <a:pPr algn="l">
              <a:defRPr>
                <a:solidFill>
                  <a:srgbClr val="F3F9F6"/>
                </a:solidFill>
              </a:defRPr>
            </a:pPr>
            <a:r>
              <a:t>               .eventually.equal('TaGui');</a:t>
            </a:r>
          </a:p>
          <a:p>
            <a:pPr algn="l">
              <a:defRPr>
                <a:solidFill>
                  <a:srgbClr val="F3F9F6"/>
                </a:solidFill>
              </a:defRPr>
            </a:pPr>
          </a:p>
          <a:p>
            <a:pPr algn="l">
              <a:defRPr>
                <a:solidFill>
                  <a:srgbClr val="F3F9F6"/>
                </a:solidFill>
              </a:defRPr>
            </a:pPr>
            <a:r>
              <a:t>   await $(“a[name='alunos']").click();</a:t>
            </a:r>
          </a:p>
          <a:p>
            <a:pPr algn="l">
              <a:defRPr>
                <a:solidFill>
                  <a:srgbClr val="F3F9F6"/>
                </a:solidFill>
              </a:defRPr>
            </a:pPr>
          </a:p>
          <a:p>
            <a:pPr algn="l">
              <a:defRPr>
                <a:solidFill>
                  <a:srgbClr val="F3F9F6"/>
                </a:solidFill>
              </a:defRPr>
            </a:pPr>
            <a:r>
              <a:t>})</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8" name="Steps exercise the system under test (SUT) by simulating user actions in the browser"/>
          <p:cNvSpPr txBox="1"/>
          <p:nvPr>
            <p:ph type="title"/>
          </p:nvPr>
        </p:nvSpPr>
        <p:spPr>
          <a:xfrm>
            <a:off x="1270000" y="1545282"/>
            <a:ext cx="10464800" cy="6663036"/>
          </a:xfrm>
          <a:prstGeom prst="rect">
            <a:avLst/>
          </a:prstGeom>
        </p:spPr>
        <p:txBody>
          <a:bodyPr/>
          <a:lstStyle/>
          <a:p>
            <a:pPr/>
            <a:r>
              <a:rPr>
                <a:solidFill>
                  <a:srgbClr val="FEFB27"/>
                </a:solidFill>
              </a:rPr>
              <a:t>Steps</a:t>
            </a:r>
            <a:r>
              <a:t> exercise the system under test (SUT) by simulating user actions in the browser</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0" name="Software Engineering"/>
          <p:cNvSpPr txBox="1"/>
          <p:nvPr>
            <p:ph type="ctrTitle"/>
          </p:nvPr>
        </p:nvSpPr>
        <p:spPr>
          <a:prstGeom prst="rect">
            <a:avLst/>
          </a:prstGeom>
        </p:spPr>
        <p:txBody>
          <a:bodyPr>
            <a:normAutofit fontScale="100000" lnSpcReduction="0"/>
          </a:bodyPr>
          <a:lstStyle/>
          <a:p>
            <a:pPr/>
            <a:r>
              <a:t>Software Engineering</a:t>
            </a:r>
          </a:p>
        </p:txBody>
      </p:sp>
      <p:sp>
        <p:nvSpPr>
          <p:cNvPr id="321" name="Paulo Borba…"/>
          <p:cNvSpPr txBox="1"/>
          <p:nvPr>
            <p:ph type="subTitle" sz="quarter" idx="1"/>
          </p:nvPr>
        </p:nvSpPr>
        <p:spPr>
          <a:xfrm>
            <a:off x="1270000" y="5029200"/>
            <a:ext cx="10464800" cy="1816100"/>
          </a:xfrm>
          <a:prstGeom prst="rect">
            <a:avLst/>
          </a:prstGeom>
        </p:spPr>
        <p:txBody>
          <a:bodyPr/>
          <a:lstStyle/>
          <a:p>
            <a:pPr/>
            <a:r>
              <a:t>Paulo Borba</a:t>
            </a:r>
          </a:p>
          <a:p>
            <a:pPr/>
            <a:r>
              <a:t>Informatics Center</a:t>
            </a:r>
          </a:p>
          <a:p>
            <a:pPr/>
            <a:r>
              <a:t>Federal University of Pernambuco</a:t>
            </a:r>
          </a:p>
        </p:txBody>
      </p:sp>
      <p:sp>
        <p:nvSpPr>
          <p:cNvPr id="322" name="pauloborba.cin.ufpe.br"/>
          <p:cNvSpPr txBox="1"/>
          <p:nvPr/>
        </p:nvSpPr>
        <p:spPr>
          <a:xfrm>
            <a:off x="2578100" y="8828075"/>
            <a:ext cx="7848600"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2400" u="sng">
                <a:solidFill>
                  <a:srgbClr val="F3F9F6"/>
                </a:solidFill>
                <a:latin typeface="Courier New"/>
                <a:ea typeface="Courier New"/>
                <a:cs typeface="Courier New"/>
                <a:sym typeface="Courier New"/>
                <a:hlinkClick r:id="rId2" invalidUrl="" action="" tgtFrame="" tooltip="" history="1" highlightClick="0" endSnd="0"/>
              </a:defRPr>
            </a:lvl1pPr>
          </a:lstStyle>
          <a:p>
            <a:pPr>
              <a:defRPr u="none"/>
            </a:pPr>
            <a:r>
              <a:rPr u="sng">
                <a:hlinkClick r:id="rId2" invalidUrl="" action="" tgtFrame="" tooltip="" history="1" highlightClick="0" endSnd="0"/>
              </a:rPr>
              <a:t>pauloborba.cin.ufpe.br</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4" name="How to implement GUI acceptance tests?"/>
          <p:cNvSpPr txBox="1"/>
          <p:nvPr>
            <p:ph type="title"/>
          </p:nvPr>
        </p:nvSpPr>
        <p:spPr>
          <a:prstGeom prst="rect">
            <a:avLst/>
          </a:prstGeom>
        </p:spPr>
        <p:txBody>
          <a:bodyPr/>
          <a:lstStyle/>
          <a:p>
            <a:pPr/>
            <a:r>
              <a:t>How to implement GUI acceptance tests?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Testing 1: implementation, maintenance and execution"/>
          <p:cNvSpPr txBox="1"/>
          <p:nvPr>
            <p:ph type="title"/>
          </p:nvPr>
        </p:nvSpPr>
        <p:spPr>
          <a:xfrm>
            <a:off x="1270000" y="2413305"/>
            <a:ext cx="10464800" cy="4926990"/>
          </a:xfrm>
          <a:prstGeom prst="rect">
            <a:avLst/>
          </a:prstGeom>
        </p:spPr>
        <p:txBody>
          <a:bodyPr/>
          <a:lstStyle/>
          <a:p>
            <a:pPr/>
            <a:r>
              <a:t>Testing 1: implementation, maintenance and execution</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6" name="For each commit…"/>
          <p:cNvSpPr txBox="1"/>
          <p:nvPr>
            <p:ph type="title"/>
          </p:nvPr>
        </p:nvSpPr>
        <p:spPr>
          <a:prstGeom prst="rect">
            <a:avLst/>
          </a:prstGeom>
        </p:spPr>
        <p:txBody>
          <a:bodyPr/>
          <a:lstStyle/>
          <a:p>
            <a:pPr/>
            <a:r>
              <a:t>For each commit…</a:t>
            </a:r>
          </a:p>
        </p:txBody>
      </p:sp>
      <p:sp>
        <p:nvSpPr>
          <p:cNvPr id="327" name="Check commit changes…"/>
          <p:cNvSpPr txBox="1"/>
          <p:nvPr>
            <p:ph type="body" idx="1"/>
          </p:nvPr>
        </p:nvSpPr>
        <p:spPr>
          <a:prstGeom prst="rect">
            <a:avLst/>
          </a:prstGeom>
        </p:spPr>
        <p:txBody>
          <a:bodyPr/>
          <a:lstStyle/>
          <a:p>
            <a:pPr/>
            <a:r>
              <a:t>Check commit changes</a:t>
            </a:r>
          </a:p>
          <a:p>
            <a:pPr/>
            <a:r>
              <a:t>Starting at commit “adicao de nomes nos elementos HTML a serem referenciados pelos testes”, going up to “criacao da feature e testes de alunos”</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1" name="Hands on exercises"/>
          <p:cNvSpPr txBox="1"/>
          <p:nvPr>
            <p:ph type="title"/>
          </p:nvPr>
        </p:nvSpPr>
        <p:spPr>
          <a:xfrm>
            <a:off x="1270000" y="1182774"/>
            <a:ext cx="10464800" cy="5867401"/>
          </a:xfrm>
          <a:prstGeom prst="rect">
            <a:avLst/>
          </a:prstGeom>
        </p:spPr>
        <p:txBody>
          <a:bodyPr/>
          <a:lstStyle>
            <a:lvl1pPr>
              <a:defRPr sz="14200"/>
            </a:lvl1pPr>
          </a:lstStyle>
          <a:p>
            <a:pPr/>
            <a:r>
              <a:t>Hands on exercises</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5" name="Testing 1: implementation, maintenance and execution"/>
          <p:cNvSpPr txBox="1"/>
          <p:nvPr>
            <p:ph type="title"/>
          </p:nvPr>
        </p:nvSpPr>
        <p:spPr>
          <a:xfrm>
            <a:off x="1270000" y="2413305"/>
            <a:ext cx="10464800" cy="4926990"/>
          </a:xfrm>
          <a:prstGeom prst="rect">
            <a:avLst/>
          </a:prstGeom>
        </p:spPr>
        <p:txBody>
          <a:bodyPr/>
          <a:lstStyle/>
          <a:p>
            <a:pPr/>
            <a:r>
              <a:t>Testing 1: implementation, maintenance and execution</a:t>
            </a:r>
          </a:p>
        </p:txBody>
      </p:sp>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9" name="Testing 2: implementation, maintenance and execution"/>
          <p:cNvSpPr txBox="1"/>
          <p:nvPr>
            <p:ph type="title"/>
          </p:nvPr>
        </p:nvSpPr>
        <p:spPr>
          <a:xfrm>
            <a:off x="1270000" y="2413305"/>
            <a:ext cx="10464800" cy="4926990"/>
          </a:xfrm>
          <a:prstGeom prst="rect">
            <a:avLst/>
          </a:prstGeom>
        </p:spPr>
        <p:txBody>
          <a:bodyPr/>
          <a:lstStyle/>
          <a:p>
            <a:pPr/>
            <a:r>
              <a:t>Testing 2: implementation, maintenance and execution</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1" name="Software Engineering"/>
          <p:cNvSpPr txBox="1"/>
          <p:nvPr>
            <p:ph type="ctrTitle"/>
          </p:nvPr>
        </p:nvSpPr>
        <p:spPr>
          <a:prstGeom prst="rect">
            <a:avLst/>
          </a:prstGeom>
        </p:spPr>
        <p:txBody>
          <a:bodyPr>
            <a:normAutofit fontScale="100000" lnSpcReduction="0"/>
          </a:bodyPr>
          <a:lstStyle/>
          <a:p>
            <a:pPr/>
            <a:r>
              <a:t>Software Engineering</a:t>
            </a:r>
          </a:p>
        </p:txBody>
      </p:sp>
      <p:sp>
        <p:nvSpPr>
          <p:cNvPr id="342" name="Paulo Borba…"/>
          <p:cNvSpPr txBox="1"/>
          <p:nvPr>
            <p:ph type="subTitle" sz="quarter" idx="1"/>
          </p:nvPr>
        </p:nvSpPr>
        <p:spPr>
          <a:xfrm>
            <a:off x="1270000" y="5029200"/>
            <a:ext cx="10464800" cy="1816100"/>
          </a:xfrm>
          <a:prstGeom prst="rect">
            <a:avLst/>
          </a:prstGeom>
        </p:spPr>
        <p:txBody>
          <a:bodyPr/>
          <a:lstStyle/>
          <a:p>
            <a:pPr/>
            <a:r>
              <a:t>Paulo Borba</a:t>
            </a:r>
          </a:p>
          <a:p>
            <a:pPr/>
            <a:r>
              <a:t>Informatics Center</a:t>
            </a:r>
          </a:p>
          <a:p>
            <a:pPr/>
            <a:r>
              <a:t>Federal University of Pernambuco</a:t>
            </a:r>
          </a:p>
        </p:txBody>
      </p:sp>
      <p:sp>
        <p:nvSpPr>
          <p:cNvPr id="343" name="pauloborba.cin.ufpe.br"/>
          <p:cNvSpPr txBox="1"/>
          <p:nvPr/>
        </p:nvSpPr>
        <p:spPr>
          <a:xfrm>
            <a:off x="2578100" y="8828075"/>
            <a:ext cx="7848600"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2400" u="sng">
                <a:solidFill>
                  <a:srgbClr val="F3F9F6"/>
                </a:solidFill>
                <a:latin typeface="Courier New"/>
                <a:ea typeface="Courier New"/>
                <a:cs typeface="Courier New"/>
                <a:sym typeface="Courier New"/>
                <a:hlinkClick r:id="rId2" invalidUrl="" action="" tgtFrame="" tooltip="" history="1" highlightClick="0" endSnd="0"/>
              </a:defRPr>
            </a:lvl1pPr>
          </a:lstStyle>
          <a:p>
            <a:pPr>
              <a:defRPr u="none"/>
            </a:pPr>
            <a:r>
              <a:rPr u="sng">
                <a:hlinkClick r:id="rId2" invalidUrl="" action="" tgtFrame="" tooltip="" history="1" highlightClick="0" endSnd="0"/>
              </a:rPr>
              <a:t>pauloborba.cin.ufpe.br</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5" name="What are service  acceptance tests?"/>
          <p:cNvSpPr txBox="1"/>
          <p:nvPr>
            <p:ph type="title"/>
          </p:nvPr>
        </p:nvSpPr>
        <p:spPr>
          <a:prstGeom prst="rect">
            <a:avLst/>
          </a:prstGeom>
        </p:spPr>
        <p:txBody>
          <a:bodyPr/>
          <a:lstStyle/>
          <a:p>
            <a:pPr/>
            <a:r>
              <a:t>What are service  acceptance tests?</a:t>
            </a: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9" name="Exercising the system through its server"/>
          <p:cNvSpPr txBox="1"/>
          <p:nvPr>
            <p:ph type="title"/>
          </p:nvPr>
        </p:nvSpPr>
        <p:spPr>
          <a:prstGeom prst="rect">
            <a:avLst/>
          </a:prstGeom>
        </p:spPr>
        <p:txBody>
          <a:bodyPr/>
          <a:lstStyle/>
          <a:p>
            <a:pPr/>
            <a:r>
              <a:t>Exercising the system through its server</a:t>
            </a:r>
          </a:p>
        </p:txBody>
      </p:sp>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53" name="Image" descr="Image"/>
          <p:cNvPicPr>
            <a:picLocks noChangeAspect="1"/>
          </p:cNvPicPr>
          <p:nvPr/>
        </p:nvPicPr>
        <p:blipFill>
          <a:blip r:embed="rId3">
            <a:extLst/>
          </a:blip>
          <a:stretch>
            <a:fillRect/>
          </a:stretch>
        </p:blipFill>
        <p:spPr>
          <a:xfrm>
            <a:off x="863600" y="1473200"/>
            <a:ext cx="11277600" cy="6807200"/>
          </a:xfrm>
          <a:prstGeom prst="rect">
            <a:avLst/>
          </a:prstGeom>
          <a:ln w="12700">
            <a:miter lim="400000"/>
          </a:ln>
        </p:spPr>
      </p:pic>
    </p:spTree>
  </p:cSld>
  <p:clrMapOvr>
    <a:masterClrMapping/>
  </p:clrMapOvr>
  <p:transition xmlns:p14="http://schemas.microsoft.com/office/powerpoint/2010/main" spd="med" advClick="1"/>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57" name="Image" descr="Image"/>
          <p:cNvPicPr>
            <a:picLocks noChangeAspect="1"/>
          </p:cNvPicPr>
          <p:nvPr/>
        </p:nvPicPr>
        <p:blipFill>
          <a:blip r:embed="rId3">
            <a:extLst/>
          </a:blip>
          <a:stretch>
            <a:fillRect/>
          </a:stretch>
        </p:blipFill>
        <p:spPr>
          <a:xfrm>
            <a:off x="863600" y="1473200"/>
            <a:ext cx="11836400" cy="6629400"/>
          </a:xfrm>
          <a:prstGeom prst="rect">
            <a:avLst/>
          </a:prstGeom>
          <a:ln w="12700">
            <a:miter lim="400000"/>
          </a:ln>
        </p:spPr>
      </p:pic>
    </p:spTree>
  </p:cSld>
  <p:clrMapOvr>
    <a:masterClrMapping/>
  </p:clrMapOvr>
  <p:transition xmlns:p14="http://schemas.microsoft.com/office/powerpoint/2010/main" spd="med" advClick="1"/>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1" name="Why both GUI and service acceptance tests?"/>
          <p:cNvSpPr txBox="1"/>
          <p:nvPr>
            <p:ph type="title"/>
          </p:nvPr>
        </p:nvSpPr>
        <p:spPr>
          <a:prstGeom prst="rect">
            <a:avLst/>
          </a:prstGeom>
        </p:spPr>
        <p:txBody>
          <a:bodyPr/>
          <a:lstStyle/>
          <a:p>
            <a:pPr/>
            <a:r>
              <a:t>Why both </a:t>
            </a:r>
            <a:r>
              <a:rPr>
                <a:solidFill>
                  <a:srgbClr val="FEFB27"/>
                </a:solidFill>
              </a:rPr>
              <a:t>GUI</a:t>
            </a:r>
            <a:r>
              <a:t> and </a:t>
            </a:r>
            <a:r>
              <a:rPr>
                <a:solidFill>
                  <a:srgbClr val="FEFB27"/>
                </a:solidFill>
              </a:rPr>
              <a:t>service</a:t>
            </a:r>
            <a:r>
              <a:t> acceptance tests?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Software Engineering"/>
          <p:cNvSpPr txBox="1"/>
          <p:nvPr>
            <p:ph type="ctrTitle"/>
          </p:nvPr>
        </p:nvSpPr>
        <p:spPr>
          <a:prstGeom prst="rect">
            <a:avLst/>
          </a:prstGeom>
        </p:spPr>
        <p:txBody>
          <a:bodyPr>
            <a:normAutofit fontScale="100000" lnSpcReduction="0"/>
          </a:bodyPr>
          <a:lstStyle/>
          <a:p>
            <a:pPr/>
            <a:r>
              <a:t>Software Engineering</a:t>
            </a:r>
          </a:p>
        </p:txBody>
      </p:sp>
      <p:sp>
        <p:nvSpPr>
          <p:cNvPr id="216" name="Paulo Borba…"/>
          <p:cNvSpPr txBox="1"/>
          <p:nvPr>
            <p:ph type="subTitle" sz="quarter" idx="1"/>
          </p:nvPr>
        </p:nvSpPr>
        <p:spPr>
          <a:xfrm>
            <a:off x="1270000" y="5029200"/>
            <a:ext cx="10464800" cy="1816100"/>
          </a:xfrm>
          <a:prstGeom prst="rect">
            <a:avLst/>
          </a:prstGeom>
        </p:spPr>
        <p:txBody>
          <a:bodyPr/>
          <a:lstStyle/>
          <a:p>
            <a:pPr/>
            <a:r>
              <a:t>Paulo Borba</a:t>
            </a:r>
          </a:p>
          <a:p>
            <a:pPr/>
            <a:r>
              <a:t>Informatics Center</a:t>
            </a:r>
          </a:p>
          <a:p>
            <a:pPr/>
            <a:r>
              <a:t>Federal University of Pernambuco</a:t>
            </a:r>
          </a:p>
        </p:txBody>
      </p:sp>
      <p:sp>
        <p:nvSpPr>
          <p:cNvPr id="217" name="pauloborba.cin.ufpe.br"/>
          <p:cNvSpPr txBox="1"/>
          <p:nvPr/>
        </p:nvSpPr>
        <p:spPr>
          <a:xfrm>
            <a:off x="2578100" y="8828075"/>
            <a:ext cx="7848600"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2400" u="sng">
                <a:solidFill>
                  <a:srgbClr val="F3F9F6"/>
                </a:solidFill>
                <a:latin typeface="Courier New"/>
                <a:ea typeface="Courier New"/>
                <a:cs typeface="Courier New"/>
                <a:sym typeface="Courier New"/>
                <a:hlinkClick r:id="rId2" invalidUrl="" action="" tgtFrame="" tooltip="" history="1" highlightClick="0" endSnd="0"/>
              </a:defRPr>
            </a:lvl1pPr>
          </a:lstStyle>
          <a:p>
            <a:pPr>
              <a:defRPr u="none"/>
            </a:pPr>
            <a:r>
              <a:rPr u="sng">
                <a:hlinkClick r:id="rId2" invalidUrl="" action="" tgtFrame="" tooltip="" history="1" highlightClick="0" endSnd="0"/>
              </a:rPr>
              <a:t>pauloborba.cin.ufpe.br</a:t>
            </a:r>
          </a:p>
        </p:txBody>
      </p:sp>
    </p:spTree>
  </p:cSld>
  <p:clrMapOvr>
    <a:masterClrMapping/>
  </p:clrMapOvr>
  <p:transition xmlns:p14="http://schemas.microsoft.com/office/powerpoint/2010/main" spd="med" advClick="1"/>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5" name="Make sure that system is OK for both users and other systems"/>
          <p:cNvSpPr txBox="1"/>
          <p:nvPr>
            <p:ph type="title"/>
          </p:nvPr>
        </p:nvSpPr>
        <p:spPr>
          <a:prstGeom prst="rect">
            <a:avLst/>
          </a:prstGeom>
        </p:spPr>
        <p:txBody>
          <a:bodyPr/>
          <a:lstStyle>
            <a:lvl1pPr>
              <a:defRPr sz="6100"/>
            </a:lvl1pPr>
          </a:lstStyle>
          <a:p>
            <a:pPr/>
            <a:r>
              <a:t>Make sure that system is OK for both users and other systems</a:t>
            </a:r>
          </a:p>
        </p:txBody>
      </p:sp>
      <p:pic>
        <p:nvPicPr>
          <p:cNvPr id="366" name="Image" descr="Image"/>
          <p:cNvPicPr>
            <a:picLocks noChangeAspect="1"/>
          </p:cNvPicPr>
          <p:nvPr/>
        </p:nvPicPr>
        <p:blipFill>
          <a:blip r:embed="rId3">
            <a:extLst/>
          </a:blip>
          <a:stretch>
            <a:fillRect/>
          </a:stretch>
        </p:blipFill>
        <p:spPr>
          <a:xfrm>
            <a:off x="341872" y="3302497"/>
            <a:ext cx="12321056" cy="4815541"/>
          </a:xfrm>
          <a:prstGeom prst="rect">
            <a:avLst/>
          </a:prstGeom>
          <a:ln w="12700">
            <a:miter lim="400000"/>
          </a:ln>
        </p:spPr>
      </p:pic>
    </p:spTree>
  </p:cSld>
  <p:clrMapOvr>
    <a:masterClrMapping/>
  </p:clrMapOvr>
  <p:transition xmlns:p14="http://schemas.microsoft.com/office/powerpoint/2010/main" spd="med" advClick="1"/>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0" name="Not always needed, so consider your context"/>
          <p:cNvSpPr txBox="1"/>
          <p:nvPr>
            <p:ph type="title"/>
          </p:nvPr>
        </p:nvSpPr>
        <p:spPr>
          <a:prstGeom prst="rect">
            <a:avLst/>
          </a:prstGeom>
        </p:spPr>
        <p:txBody>
          <a:bodyPr/>
          <a:lstStyle/>
          <a:p>
            <a:pPr/>
            <a:r>
              <a:t>Not always needed, so consider your context</a:t>
            </a:r>
          </a:p>
        </p:txBody>
      </p:sp>
    </p:spTree>
  </p:cSld>
  <p:clrMapOvr>
    <a:masterClrMapping/>
  </p:clrMapOvr>
  <p:transition xmlns:p14="http://schemas.microsoft.com/office/powerpoint/2010/main" spd="med" advClick="1"/>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4" name="Help locating defects"/>
          <p:cNvSpPr txBox="1"/>
          <p:nvPr>
            <p:ph type="title"/>
          </p:nvPr>
        </p:nvSpPr>
        <p:spPr>
          <a:prstGeom prst="rect">
            <a:avLst/>
          </a:prstGeom>
        </p:spPr>
        <p:txBody>
          <a:bodyPr/>
          <a:lstStyle/>
          <a:p>
            <a:pPr/>
            <a:r>
              <a:t>Help locating defects</a:t>
            </a:r>
          </a:p>
        </p:txBody>
      </p:sp>
      <p:pic>
        <p:nvPicPr>
          <p:cNvPr id="375" name="Image" descr="Image"/>
          <p:cNvPicPr>
            <a:picLocks noChangeAspect="1"/>
          </p:cNvPicPr>
          <p:nvPr/>
        </p:nvPicPr>
        <p:blipFill>
          <a:blip r:embed="rId3">
            <a:extLst/>
          </a:blip>
          <a:stretch>
            <a:fillRect/>
          </a:stretch>
        </p:blipFill>
        <p:spPr>
          <a:xfrm>
            <a:off x="1130300" y="2362200"/>
            <a:ext cx="10604500" cy="6527800"/>
          </a:xfrm>
          <a:prstGeom prst="rect">
            <a:avLst/>
          </a:prstGeom>
          <a:ln w="12700">
            <a:miter lim="400000"/>
          </a:ln>
        </p:spPr>
      </p:pic>
    </p:spTree>
  </p:cSld>
  <p:clrMapOvr>
    <a:masterClrMapping/>
  </p:clrMapOvr>
  <p:transition xmlns:p14="http://schemas.microsoft.com/office/powerpoint/2010/main" spd="med" advClick="1"/>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9" name="Problem likely in the server"/>
          <p:cNvSpPr txBox="1"/>
          <p:nvPr>
            <p:ph type="title"/>
          </p:nvPr>
        </p:nvSpPr>
        <p:spPr>
          <a:prstGeom prst="rect">
            <a:avLst/>
          </a:prstGeom>
        </p:spPr>
        <p:txBody>
          <a:bodyPr/>
          <a:lstStyle/>
          <a:p>
            <a:pPr/>
            <a:r>
              <a:t>Problem likely in the server</a:t>
            </a:r>
          </a:p>
        </p:txBody>
      </p:sp>
      <p:pic>
        <p:nvPicPr>
          <p:cNvPr id="380" name="Image" descr="Image"/>
          <p:cNvPicPr>
            <a:picLocks noChangeAspect="1"/>
          </p:cNvPicPr>
          <p:nvPr/>
        </p:nvPicPr>
        <p:blipFill>
          <a:blip r:embed="rId3">
            <a:extLst/>
          </a:blip>
          <a:stretch>
            <a:fillRect/>
          </a:stretch>
        </p:blipFill>
        <p:spPr>
          <a:xfrm>
            <a:off x="131967" y="3141954"/>
            <a:ext cx="12478137" cy="4814482"/>
          </a:xfrm>
          <a:prstGeom prst="rect">
            <a:avLst/>
          </a:prstGeom>
          <a:ln w="12700">
            <a:miter lim="400000"/>
          </a:ln>
        </p:spPr>
      </p:pic>
    </p:spTree>
  </p:cSld>
  <p:clrMapOvr>
    <a:masterClrMapping/>
  </p:clrMapOvr>
  <p:transition xmlns:p14="http://schemas.microsoft.com/office/powerpoint/2010/main" spd="med" advClick="1"/>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4" name="Problem likely in the client"/>
          <p:cNvSpPr txBox="1"/>
          <p:nvPr>
            <p:ph type="title"/>
          </p:nvPr>
        </p:nvSpPr>
        <p:spPr>
          <a:prstGeom prst="rect">
            <a:avLst/>
          </a:prstGeom>
        </p:spPr>
        <p:txBody>
          <a:bodyPr/>
          <a:lstStyle/>
          <a:p>
            <a:pPr/>
            <a:r>
              <a:t>Problem likely in the client</a:t>
            </a:r>
          </a:p>
        </p:txBody>
      </p:sp>
      <p:pic>
        <p:nvPicPr>
          <p:cNvPr id="385" name="Image" descr="Image"/>
          <p:cNvPicPr>
            <a:picLocks noChangeAspect="1"/>
          </p:cNvPicPr>
          <p:nvPr/>
        </p:nvPicPr>
        <p:blipFill>
          <a:blip r:embed="rId3">
            <a:extLst/>
          </a:blip>
          <a:stretch>
            <a:fillRect/>
          </a:stretch>
        </p:blipFill>
        <p:spPr>
          <a:xfrm>
            <a:off x="131967" y="3129254"/>
            <a:ext cx="12478137" cy="4814482"/>
          </a:xfrm>
          <a:prstGeom prst="rect">
            <a:avLst/>
          </a:prstGeom>
          <a:ln w="12700">
            <a:miter lim="400000"/>
          </a:ln>
        </p:spPr>
      </p:pic>
    </p:spTree>
  </p:cSld>
  <p:clrMapOvr>
    <a:masterClrMapping/>
  </p:clrMapOvr>
  <p:transition xmlns:p14="http://schemas.microsoft.com/office/powerpoint/2010/main" spd="med" advClick="1"/>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9" name="Service based scenario"/>
          <p:cNvSpPr txBox="1"/>
          <p:nvPr>
            <p:ph type="title"/>
          </p:nvPr>
        </p:nvSpPr>
        <p:spPr>
          <a:prstGeom prst="rect">
            <a:avLst/>
          </a:prstGeom>
        </p:spPr>
        <p:txBody>
          <a:bodyPr/>
          <a:lstStyle/>
          <a:p>
            <a:pPr/>
            <a:r>
              <a:t>Service based scenario</a:t>
            </a:r>
          </a:p>
        </p:txBody>
      </p:sp>
      <p:sp>
        <p:nvSpPr>
          <p:cNvPr id="390" name="Scenario: Registering student with non registered CPF,…"/>
          <p:cNvSpPr txBox="1"/>
          <p:nvPr/>
        </p:nvSpPr>
        <p:spPr>
          <a:xfrm>
            <a:off x="547768" y="3562350"/>
            <a:ext cx="12046261" cy="4457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r>
              <a:rPr>
                <a:solidFill>
                  <a:srgbClr val="FEFB27"/>
                </a:solidFill>
              </a:rPr>
              <a:t>Scenario: </a:t>
            </a:r>
            <a:r>
              <a:rPr>
                <a:solidFill>
                  <a:srgbClr val="F3F9F6"/>
                </a:solidFill>
              </a:rPr>
              <a:t>Registering student with non registered CPF, </a:t>
            </a:r>
            <a:endParaRPr>
              <a:solidFill>
                <a:srgbClr val="F3F9F6"/>
              </a:solidFill>
            </a:endParaRPr>
          </a:p>
          <a:p>
            <a:pPr algn="l"/>
            <a:r>
              <a:rPr>
                <a:solidFill>
                  <a:srgbClr val="F3F9F6"/>
                </a:solidFill>
              </a:rPr>
              <a:t>              service</a:t>
            </a:r>
            <a:endParaRPr>
              <a:solidFill>
                <a:srgbClr val="F3F9F6"/>
              </a:solidFill>
            </a:endParaRPr>
          </a:p>
          <a:p>
            <a:pPr algn="l"/>
            <a:endParaRPr>
              <a:solidFill>
                <a:srgbClr val="F3F9F6"/>
              </a:solidFill>
            </a:endParaRPr>
          </a:p>
          <a:p>
            <a:pPr algn="l"/>
            <a:r>
              <a:rPr>
                <a:solidFill>
                  <a:srgbClr val="FEFB27"/>
                </a:solidFill>
              </a:rPr>
              <a:t>Given </a:t>
            </a:r>
            <a:r>
              <a:rPr>
                <a:solidFill>
                  <a:srgbClr val="F3F9F6"/>
                </a:solidFill>
              </a:rPr>
              <a:t>the system has no student with CPF "683" </a:t>
            </a:r>
            <a:endParaRPr>
              <a:solidFill>
                <a:srgbClr val="F3F9F6"/>
              </a:solidFill>
            </a:endParaRPr>
          </a:p>
          <a:p>
            <a:pPr algn="l"/>
            <a:r>
              <a:rPr>
                <a:solidFill>
                  <a:srgbClr val="FEFB27"/>
                </a:solidFill>
              </a:rPr>
              <a:t>When </a:t>
            </a:r>
            <a:r>
              <a:rPr>
                <a:solidFill>
                  <a:srgbClr val="F3F9F6"/>
                </a:solidFill>
              </a:rPr>
              <a:t>I register the student "Paulo" with CPF "683"</a:t>
            </a:r>
            <a:endParaRPr>
              <a:solidFill>
                <a:srgbClr val="F3F9F6"/>
              </a:solidFill>
            </a:endParaRPr>
          </a:p>
          <a:p>
            <a:pPr algn="l"/>
            <a:r>
              <a:rPr>
                <a:solidFill>
                  <a:srgbClr val="FEFB27"/>
                </a:solidFill>
              </a:rPr>
              <a:t>Then </a:t>
            </a:r>
            <a:r>
              <a:rPr>
                <a:solidFill>
                  <a:srgbClr val="F3F9F6"/>
                </a:solidFill>
              </a:rPr>
              <a:t>the system now stores "Paulo" with CPF "683"</a:t>
            </a:r>
            <a:endParaRPr>
              <a:solidFill>
                <a:srgbClr val="FEFB27"/>
              </a:solidFill>
            </a:endParaRPr>
          </a:p>
        </p:txBody>
      </p:sp>
    </p:spTree>
  </p:cSld>
  <p:clrMapOvr>
    <a:masterClrMapping/>
  </p:clrMapOvr>
  <p:transition xmlns:p14="http://schemas.microsoft.com/office/powerpoint/2010/main" spd="med" advClick="1"/>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4" name="Service based test step"/>
          <p:cNvSpPr txBox="1"/>
          <p:nvPr>
            <p:ph type="title"/>
          </p:nvPr>
        </p:nvSpPr>
        <p:spPr>
          <a:prstGeom prst="rect">
            <a:avLst/>
          </a:prstGeom>
        </p:spPr>
        <p:txBody>
          <a:bodyPr/>
          <a:lstStyle/>
          <a:p>
            <a:pPr/>
            <a:r>
              <a:t>Service based test step</a:t>
            </a:r>
          </a:p>
        </p:txBody>
      </p:sp>
      <p:sp>
        <p:nvSpPr>
          <p:cNvPr id="395" name="Given(/^the system has no student with CPF &quot;(\d*)&quot;$/,…"/>
          <p:cNvSpPr txBox="1"/>
          <p:nvPr/>
        </p:nvSpPr>
        <p:spPr>
          <a:xfrm>
            <a:off x="618504" y="2463800"/>
            <a:ext cx="12061367" cy="6946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endParaRPr>
              <a:solidFill>
                <a:srgbClr val="F3F9F6"/>
              </a:solidFill>
            </a:endParaRPr>
          </a:p>
          <a:p>
            <a:pPr algn="l">
              <a:defRPr>
                <a:solidFill>
                  <a:srgbClr val="F3F9F6"/>
                </a:solidFill>
              </a:defRPr>
            </a:pPr>
            <a:r>
              <a:rPr>
                <a:solidFill>
                  <a:srgbClr val="FEFB27"/>
                </a:solidFill>
              </a:rPr>
              <a:t>Given</a:t>
            </a:r>
            <a:r>
              <a:t>(/^the system has no student with CPF "(\d*)"$/, </a:t>
            </a:r>
          </a:p>
          <a:p>
            <a:pPr algn="l">
              <a:defRPr>
                <a:solidFill>
                  <a:srgbClr val="F3F9F6"/>
                </a:solidFill>
              </a:defRPr>
            </a:pPr>
            <a:r>
              <a:t>             async (cpf) =&gt; {</a:t>
            </a:r>
          </a:p>
          <a:p>
            <a:pPr algn="l">
              <a:defRPr>
                <a:solidFill>
                  <a:srgbClr val="F3F9F6"/>
                </a:solidFill>
              </a:defRPr>
            </a:pPr>
          </a:p>
          <a:p>
            <a:pPr algn="l">
              <a:defRPr>
                <a:solidFill>
                  <a:srgbClr val="F3F9F6"/>
                </a:solidFill>
              </a:defRPr>
            </a:pPr>
            <a:r>
              <a:t>       await request.get(base_url + "alunos")</a:t>
            </a:r>
          </a:p>
          <a:p>
            <a:pPr algn="l">
              <a:defRPr>
                <a:solidFill>
                  <a:srgbClr val="F3F9F6"/>
                </a:solidFill>
              </a:defRPr>
            </a:pPr>
            <a:r>
              <a:t>          .then(body =&gt; </a:t>
            </a:r>
          </a:p>
          <a:p>
            <a:pPr algn="l">
              <a:defRPr>
                <a:solidFill>
                  <a:srgbClr val="F3F9F6"/>
                </a:solidFill>
              </a:defRPr>
            </a:pPr>
            <a:r>
              <a:t>             </a:t>
            </a:r>
            <a:r>
              <a:t>expect</a:t>
            </a:r>
            <a:r>
              <a:rPr>
                <a:solidFill>
                  <a:srgbClr val="D4D4D4"/>
                </a:solidFill>
              </a:rPr>
              <a:t>(</a:t>
            </a:r>
            <a:r>
              <a:rPr>
                <a:solidFill>
                  <a:srgbClr val="9CDCFE"/>
                </a:solidFill>
              </a:rPr>
              <a:t>body</a:t>
            </a:r>
            <a:r>
              <a:rPr>
                <a:solidFill>
                  <a:srgbClr val="D4D4D4"/>
                </a:solidFill>
              </a:rPr>
              <a:t>.</a:t>
            </a:r>
            <a:r>
              <a:t>includes</a:t>
            </a:r>
            <a:r>
              <a:rPr>
                <a:solidFill>
                  <a:srgbClr val="D4D4D4"/>
                </a:solidFill>
              </a:rPr>
              <a:t>(</a:t>
            </a:r>
            <a:r>
              <a:rPr>
                <a:solidFill>
                  <a:srgbClr val="CE9178"/>
                </a:solidFill>
              </a:rPr>
              <a:t>`"cpf":"</a:t>
            </a:r>
            <a:r>
              <a:rPr>
                <a:solidFill>
                  <a:srgbClr val="569CD6"/>
                </a:solidFill>
              </a:rPr>
              <a:t>${</a:t>
            </a:r>
            <a:r>
              <a:rPr>
                <a:solidFill>
                  <a:srgbClr val="9CDCFE"/>
                </a:solidFill>
              </a:rPr>
              <a:t>cpf</a:t>
            </a:r>
            <a:r>
              <a:rPr>
                <a:solidFill>
                  <a:srgbClr val="569CD6"/>
                </a:solidFill>
              </a:rPr>
              <a:t>}</a:t>
            </a:r>
            <a:r>
              <a:rPr>
                <a:solidFill>
                  <a:srgbClr val="CE9178"/>
                </a:solidFill>
              </a:rPr>
              <a:t>"`</a:t>
            </a:r>
            <a:r>
              <a:rPr>
                <a:solidFill>
                  <a:srgbClr val="D4D4D4"/>
                </a:solidFill>
              </a:rPr>
              <a:t>))</a:t>
            </a:r>
            <a:endParaRPr>
              <a:solidFill>
                <a:srgbClr val="D4D4D4"/>
              </a:solidFill>
            </a:endParaRPr>
          </a:p>
          <a:p>
            <a:pPr algn="l">
              <a:defRPr>
                <a:solidFill>
                  <a:srgbClr val="F3F9F6"/>
                </a:solidFill>
              </a:defRPr>
            </a:pPr>
            <a:r>
              <a:rPr>
                <a:solidFill>
                  <a:srgbClr val="D4D4D4"/>
                </a:solidFill>
              </a:rPr>
              <a:t>                 .</a:t>
            </a:r>
            <a:r>
              <a:rPr>
                <a:solidFill>
                  <a:srgbClr val="9CDCFE"/>
                </a:solidFill>
              </a:rPr>
              <a:t>to</a:t>
            </a:r>
            <a:r>
              <a:rPr>
                <a:solidFill>
                  <a:srgbClr val="D4D4D4"/>
                </a:solidFill>
              </a:rPr>
              <a:t>.</a:t>
            </a:r>
            <a:r>
              <a:t>equal</a:t>
            </a:r>
            <a:r>
              <a:rPr>
                <a:solidFill>
                  <a:srgbClr val="D4D4D4"/>
                </a:solidFill>
              </a:rPr>
              <a:t>(</a:t>
            </a:r>
            <a:r>
              <a:rPr>
                <a:solidFill>
                  <a:srgbClr val="569CD6"/>
                </a:solidFill>
              </a:rPr>
              <a:t>false</a:t>
            </a:r>
            <a:r>
              <a:rPr>
                <a:solidFill>
                  <a:srgbClr val="D4D4D4"/>
                </a:solidFill>
              </a:rPr>
              <a:t>))</a:t>
            </a:r>
            <a:r>
              <a:t>;</a:t>
            </a:r>
          </a:p>
          <a:p>
            <a:pPr algn="l">
              <a:defRPr>
                <a:solidFill>
                  <a:srgbClr val="F3F9F6"/>
                </a:solidFill>
              </a:defRPr>
            </a:pPr>
          </a:p>
          <a:p>
            <a:pPr algn="l">
              <a:defRPr>
                <a:solidFill>
                  <a:srgbClr val="F3F9F6"/>
                </a:solidFill>
              </a:defRPr>
            </a:pPr>
            <a:r>
              <a:t>    });</a:t>
            </a:r>
          </a:p>
          <a:p>
            <a:pPr algn="l">
              <a:defRPr>
                <a:solidFill>
                  <a:srgbClr val="F3F9F6"/>
                </a:solidFill>
              </a:defRPr>
            </a:pPr>
            <a:r>
              <a:t>})</a:t>
            </a:r>
          </a:p>
        </p:txBody>
      </p:sp>
    </p:spTree>
  </p:cSld>
  <p:clrMapOvr>
    <a:masterClrMapping/>
  </p:clrMapOvr>
  <p:transition xmlns:p14="http://schemas.microsoft.com/office/powerpoint/2010/main" spd="med" advClick="1"/>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9" name="Given can possibly establish the pre-condition"/>
          <p:cNvSpPr txBox="1"/>
          <p:nvPr>
            <p:ph type="title"/>
          </p:nvPr>
        </p:nvSpPr>
        <p:spPr>
          <a:prstGeom prst="rect">
            <a:avLst/>
          </a:prstGeom>
        </p:spPr>
        <p:txBody>
          <a:bodyPr/>
          <a:lstStyle>
            <a:lvl1pPr>
              <a:defRPr sz="7000"/>
            </a:lvl1pPr>
          </a:lstStyle>
          <a:p>
            <a:pPr/>
            <a:r>
              <a:t>Given can possibly establish the pre-condition</a:t>
            </a:r>
          </a:p>
        </p:txBody>
      </p:sp>
      <p:pic>
        <p:nvPicPr>
          <p:cNvPr id="400" name="Image" descr="Image"/>
          <p:cNvPicPr>
            <a:picLocks noChangeAspect="1"/>
          </p:cNvPicPr>
          <p:nvPr/>
        </p:nvPicPr>
        <p:blipFill>
          <a:blip r:embed="rId3">
            <a:extLst/>
          </a:blip>
          <a:stretch>
            <a:fillRect/>
          </a:stretch>
        </p:blipFill>
        <p:spPr>
          <a:xfrm>
            <a:off x="338156" y="4593182"/>
            <a:ext cx="12328488" cy="1788589"/>
          </a:xfrm>
          <a:prstGeom prst="rect">
            <a:avLst/>
          </a:prstGeom>
          <a:ln w="12700">
            <a:miter lim="400000"/>
          </a:ln>
        </p:spPr>
      </p:pic>
    </p:spTree>
  </p:cSld>
  <p:clrMapOvr>
    <a:masterClrMapping/>
  </p:clrMapOvr>
  <p:transition xmlns:p14="http://schemas.microsoft.com/office/powerpoint/2010/main" spd="med" advClick="1"/>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4" name="Steps exercise the system under test (SUT) by invoking services"/>
          <p:cNvSpPr txBox="1"/>
          <p:nvPr>
            <p:ph type="title"/>
          </p:nvPr>
        </p:nvSpPr>
        <p:spPr>
          <a:xfrm>
            <a:off x="1270000" y="1998315"/>
            <a:ext cx="10464800" cy="5756970"/>
          </a:xfrm>
          <a:prstGeom prst="rect">
            <a:avLst/>
          </a:prstGeom>
        </p:spPr>
        <p:txBody>
          <a:bodyPr/>
          <a:lstStyle/>
          <a:p>
            <a:pPr/>
            <a:r>
              <a:rPr>
                <a:solidFill>
                  <a:srgbClr val="FEFB27"/>
                </a:solidFill>
              </a:rPr>
              <a:t>Steps</a:t>
            </a:r>
            <a:r>
              <a:t> exercise the system under test (SUT) by invoking services</a:t>
            </a:r>
          </a:p>
        </p:txBody>
      </p:sp>
    </p:spTree>
  </p:cSld>
  <p:clrMapOvr>
    <a:masterClrMapping/>
  </p:clrMapOvr>
  <p:transition xmlns:p14="http://schemas.microsoft.com/office/powerpoint/2010/main" spd="med" advClick="1"/>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6" name="Software Engineering"/>
          <p:cNvSpPr txBox="1"/>
          <p:nvPr>
            <p:ph type="ctrTitle"/>
          </p:nvPr>
        </p:nvSpPr>
        <p:spPr>
          <a:prstGeom prst="rect">
            <a:avLst/>
          </a:prstGeom>
        </p:spPr>
        <p:txBody>
          <a:bodyPr>
            <a:normAutofit fontScale="100000" lnSpcReduction="0"/>
          </a:bodyPr>
          <a:lstStyle/>
          <a:p>
            <a:pPr/>
            <a:r>
              <a:t>Software Engineering</a:t>
            </a:r>
          </a:p>
        </p:txBody>
      </p:sp>
      <p:sp>
        <p:nvSpPr>
          <p:cNvPr id="407" name="Paulo Borba…"/>
          <p:cNvSpPr txBox="1"/>
          <p:nvPr>
            <p:ph type="subTitle" sz="quarter" idx="1"/>
          </p:nvPr>
        </p:nvSpPr>
        <p:spPr>
          <a:xfrm>
            <a:off x="1270000" y="5029200"/>
            <a:ext cx="10464800" cy="1816100"/>
          </a:xfrm>
          <a:prstGeom prst="rect">
            <a:avLst/>
          </a:prstGeom>
        </p:spPr>
        <p:txBody>
          <a:bodyPr/>
          <a:lstStyle/>
          <a:p>
            <a:pPr/>
            <a:r>
              <a:t>Paulo Borba</a:t>
            </a:r>
          </a:p>
          <a:p>
            <a:pPr/>
            <a:r>
              <a:t>Informatics Center</a:t>
            </a:r>
          </a:p>
          <a:p>
            <a:pPr/>
            <a:r>
              <a:t>Federal University of Pernambuco</a:t>
            </a:r>
          </a:p>
        </p:txBody>
      </p:sp>
      <p:sp>
        <p:nvSpPr>
          <p:cNvPr id="408" name="pauloborba.cin.ufpe.br"/>
          <p:cNvSpPr txBox="1"/>
          <p:nvPr/>
        </p:nvSpPr>
        <p:spPr>
          <a:xfrm>
            <a:off x="2578100" y="8828075"/>
            <a:ext cx="7848600"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2400" u="sng">
                <a:solidFill>
                  <a:srgbClr val="F3F9F6"/>
                </a:solidFill>
                <a:latin typeface="Courier New"/>
                <a:ea typeface="Courier New"/>
                <a:cs typeface="Courier New"/>
                <a:sym typeface="Courier New"/>
                <a:hlinkClick r:id="rId2" invalidUrl="" action="" tgtFrame="" tooltip="" history="1" highlightClick="0" endSnd="0"/>
              </a:defRPr>
            </a:lvl1pPr>
          </a:lstStyle>
          <a:p>
            <a:pPr>
              <a:defRPr u="none"/>
            </a:pPr>
            <a:r>
              <a:rPr u="sng">
                <a:hlinkClick r:id="rId2" invalidUrl="" action="" tgtFrame="" tooltip="" history="1" highlightClick="0" endSnd="0"/>
              </a:rPr>
              <a:t>pauloborba.cin.ufpe.br</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219" name="Double-click to edit"/>
          <p:cNvSpPr txBox="1"/>
          <p:nvPr>
            <p:ph type="ctrTitle"/>
          </p:nvPr>
        </p:nvSpPr>
        <p:spPr>
          <a:prstGeom prst="rect">
            <a:avLst/>
          </a:prstGeom>
        </p:spPr>
        <p:txBody>
          <a:bodyPr/>
          <a:lstStyle/>
          <a:p>
            <a:pPr/>
          </a:p>
        </p:txBody>
      </p:sp>
      <p:sp>
        <p:nvSpPr>
          <p:cNvPr id="220" name="Double-click to edit"/>
          <p:cNvSpPr txBox="1"/>
          <p:nvPr>
            <p:ph type="subTitle" sz="quarter" idx="1"/>
          </p:nvPr>
        </p:nvSpPr>
        <p:spPr>
          <a:prstGeom prst="rect">
            <a:avLst/>
          </a:prstGeom>
        </p:spPr>
        <p:txBody>
          <a:bodyPr/>
          <a:lstStyle/>
          <a:p>
            <a:pPr/>
          </a:p>
        </p:txBody>
      </p:sp>
      <p:pic>
        <p:nvPicPr>
          <p:cNvPr id="221" name="Image" descr="Image"/>
          <p:cNvPicPr>
            <a:picLocks noChangeAspect="1"/>
          </p:cNvPicPr>
          <p:nvPr/>
        </p:nvPicPr>
        <p:blipFill>
          <a:blip r:embed="rId2">
            <a:extLst/>
          </a:blip>
          <a:stretch>
            <a:fillRect/>
          </a:stretch>
        </p:blipFill>
        <p:spPr>
          <a:xfrm>
            <a:off x="1187450" y="565150"/>
            <a:ext cx="10629900" cy="8623300"/>
          </a:xfrm>
          <a:prstGeom prst="rect">
            <a:avLst/>
          </a:prstGeom>
          <a:ln w="12700">
            <a:miter lim="400000"/>
          </a:ln>
        </p:spPr>
      </p:pic>
    </p:spTree>
  </p:cSld>
  <p:clrMapOvr>
    <a:masterClrMapping/>
  </p:clrMapOvr>
  <p:transition xmlns:p14="http://schemas.microsoft.com/office/powerpoint/2010/main" spd="med" advClick="1"/>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0" name="How to implement service acceptance tests?"/>
          <p:cNvSpPr txBox="1"/>
          <p:nvPr>
            <p:ph type="title"/>
          </p:nvPr>
        </p:nvSpPr>
        <p:spPr>
          <a:prstGeom prst="rect">
            <a:avLst/>
          </a:prstGeom>
        </p:spPr>
        <p:txBody>
          <a:bodyPr/>
          <a:lstStyle/>
          <a:p>
            <a:pPr/>
            <a:r>
              <a:t>How to implement service acceptance tests?</a:t>
            </a:r>
          </a:p>
        </p:txBody>
      </p:sp>
    </p:spTree>
  </p:cSld>
  <p:clrMapOvr>
    <a:masterClrMapping/>
  </p:clrMapOvr>
  <p:transition xmlns:p14="http://schemas.microsoft.com/office/powerpoint/2010/main" spd="med" advClick="1"/>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2" name="For each commit…"/>
          <p:cNvSpPr txBox="1"/>
          <p:nvPr>
            <p:ph type="title"/>
          </p:nvPr>
        </p:nvSpPr>
        <p:spPr>
          <a:prstGeom prst="rect">
            <a:avLst/>
          </a:prstGeom>
        </p:spPr>
        <p:txBody>
          <a:bodyPr/>
          <a:lstStyle/>
          <a:p>
            <a:pPr/>
            <a:r>
              <a:t>For each commit…</a:t>
            </a:r>
          </a:p>
        </p:txBody>
      </p:sp>
      <p:sp>
        <p:nvSpPr>
          <p:cNvPr id="413" name="Check commit changes…"/>
          <p:cNvSpPr txBox="1"/>
          <p:nvPr>
            <p:ph type="body" idx="1"/>
          </p:nvPr>
        </p:nvSpPr>
        <p:spPr>
          <a:prstGeom prst="rect">
            <a:avLst/>
          </a:prstGeom>
        </p:spPr>
        <p:txBody>
          <a:bodyPr/>
          <a:lstStyle/>
          <a:p>
            <a:pPr/>
            <a:r>
              <a:t>Check commit changes</a:t>
            </a:r>
          </a:p>
          <a:p>
            <a:pPr/>
            <a:r>
              <a:t>Starting at commit “testes de aceitacao do servidor”, going up to “corrigindo teste de aceitacao de servico: usar parametro ao inves de …”</a:t>
            </a:r>
          </a:p>
        </p:txBody>
      </p:sp>
    </p:spTree>
  </p:cSld>
  <p:clrMapOvr>
    <a:masterClrMapping/>
  </p:clrMapOvr>
  <p:transition xmlns:p14="http://schemas.microsoft.com/office/powerpoint/2010/main" spd="med" advClick="1"/>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7" name="Software Engineering"/>
          <p:cNvSpPr txBox="1"/>
          <p:nvPr>
            <p:ph type="ctrTitle"/>
          </p:nvPr>
        </p:nvSpPr>
        <p:spPr>
          <a:prstGeom prst="rect">
            <a:avLst/>
          </a:prstGeom>
        </p:spPr>
        <p:txBody>
          <a:bodyPr>
            <a:normAutofit fontScale="100000" lnSpcReduction="0"/>
          </a:bodyPr>
          <a:lstStyle/>
          <a:p>
            <a:pPr/>
            <a:r>
              <a:t>Software Engineering</a:t>
            </a:r>
          </a:p>
        </p:txBody>
      </p:sp>
      <p:sp>
        <p:nvSpPr>
          <p:cNvPr id="418" name="Paulo Borba…"/>
          <p:cNvSpPr txBox="1"/>
          <p:nvPr>
            <p:ph type="subTitle" sz="quarter" idx="1"/>
          </p:nvPr>
        </p:nvSpPr>
        <p:spPr>
          <a:xfrm>
            <a:off x="1270000" y="5029200"/>
            <a:ext cx="10464800" cy="1816100"/>
          </a:xfrm>
          <a:prstGeom prst="rect">
            <a:avLst/>
          </a:prstGeom>
        </p:spPr>
        <p:txBody>
          <a:bodyPr/>
          <a:lstStyle/>
          <a:p>
            <a:pPr/>
            <a:r>
              <a:t>Paulo Borba</a:t>
            </a:r>
          </a:p>
          <a:p>
            <a:pPr/>
            <a:r>
              <a:t>Informatics Center</a:t>
            </a:r>
          </a:p>
          <a:p>
            <a:pPr/>
            <a:r>
              <a:t>Federal University of Pernambuco</a:t>
            </a:r>
          </a:p>
        </p:txBody>
      </p:sp>
      <p:sp>
        <p:nvSpPr>
          <p:cNvPr id="419" name="pauloborba.cin.ufpe.br"/>
          <p:cNvSpPr txBox="1"/>
          <p:nvPr/>
        </p:nvSpPr>
        <p:spPr>
          <a:xfrm>
            <a:off x="2578100" y="8828075"/>
            <a:ext cx="7848600"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2400" u="sng">
                <a:solidFill>
                  <a:srgbClr val="F3F9F6"/>
                </a:solidFill>
                <a:latin typeface="Courier New"/>
                <a:ea typeface="Courier New"/>
                <a:cs typeface="Courier New"/>
                <a:sym typeface="Courier New"/>
                <a:hlinkClick r:id="rId2" invalidUrl="" action="" tgtFrame="" tooltip="" history="1" highlightClick="0" endSnd="0"/>
              </a:defRPr>
            </a:lvl1pPr>
          </a:lstStyle>
          <a:p>
            <a:pPr>
              <a:defRPr u="none"/>
            </a:pPr>
            <a:r>
              <a:rPr u="sng">
                <a:hlinkClick r:id="rId2" invalidUrl="" action="" tgtFrame="" tooltip="" history="1" highlightClick="0" endSnd="0"/>
              </a:rPr>
              <a:t>pauloborba.cin.ufpe.br</a:t>
            </a:r>
          </a:p>
        </p:txBody>
      </p:sp>
    </p:spTree>
  </p:cSld>
  <p:clrMapOvr>
    <a:masterClrMapping/>
  </p:clrMapOvr>
  <p:transition xmlns:p14="http://schemas.microsoft.com/office/powerpoint/2010/main" spd="med" advClick="1"/>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1" name="How to review cucumber tests?"/>
          <p:cNvSpPr txBox="1"/>
          <p:nvPr>
            <p:ph type="title"/>
          </p:nvPr>
        </p:nvSpPr>
        <p:spPr>
          <a:prstGeom prst="rect">
            <a:avLst/>
          </a:prstGeom>
        </p:spPr>
        <p:txBody>
          <a:bodyPr/>
          <a:lstStyle/>
          <a:p>
            <a:pPr/>
            <a:r>
              <a:t>How to review cucumber tests?</a:t>
            </a:r>
          </a:p>
        </p:txBody>
      </p:sp>
    </p:spTree>
  </p:cSld>
  <p:clrMapOvr>
    <a:masterClrMapping/>
  </p:clrMapOvr>
  <p:transition xmlns:p14="http://schemas.microsoft.com/office/powerpoint/2010/main" spd="med" advClick="1"/>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3" name="Checklist"/>
          <p:cNvSpPr txBox="1"/>
          <p:nvPr>
            <p:ph type="title"/>
          </p:nvPr>
        </p:nvSpPr>
        <p:spPr>
          <a:prstGeom prst="rect">
            <a:avLst/>
          </a:prstGeom>
        </p:spPr>
        <p:txBody>
          <a:bodyPr/>
          <a:lstStyle/>
          <a:p>
            <a:pPr/>
            <a:r>
              <a:t>Checklist</a:t>
            </a:r>
          </a:p>
        </p:txBody>
      </p:sp>
    </p:spTree>
  </p:cSld>
  <p:clrMapOvr>
    <a:masterClrMapping/>
  </p:clrMapOvr>
  <p:transition xmlns:p14="http://schemas.microsoft.com/office/powerpoint/2010/main" spd="med" advClick="1"/>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5" name="Test behavior should strictly conform to scenario semantics"/>
          <p:cNvSpPr txBox="1"/>
          <p:nvPr>
            <p:ph type="title"/>
          </p:nvPr>
        </p:nvSpPr>
        <p:spPr>
          <a:prstGeom prst="rect">
            <a:avLst/>
          </a:prstGeom>
        </p:spPr>
        <p:txBody>
          <a:bodyPr>
            <a:normAutofit fontScale="100000" lnSpcReduction="0"/>
          </a:bodyPr>
          <a:lstStyle>
            <a:lvl1pPr defTabSz="449833">
              <a:defRPr sz="6468"/>
            </a:lvl1pPr>
          </a:lstStyle>
          <a:p>
            <a:pPr/>
            <a:r>
              <a:t>Test behavior should strictly conform to scenario semantics</a:t>
            </a:r>
          </a:p>
        </p:txBody>
      </p:sp>
      <p:sp>
        <p:nvSpPr>
          <p:cNvPr id="426" name="Given(/^I am at the students page$/, async () =&gt; {…"/>
          <p:cNvSpPr txBox="1"/>
          <p:nvPr/>
        </p:nvSpPr>
        <p:spPr>
          <a:xfrm>
            <a:off x="626684" y="3361258"/>
            <a:ext cx="11751432" cy="5080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r>
              <a:rPr>
                <a:solidFill>
                  <a:srgbClr val="FEFB27"/>
                </a:solidFill>
              </a:rPr>
              <a:t>Given</a:t>
            </a:r>
            <a:r>
              <a:rPr>
                <a:solidFill>
                  <a:srgbClr val="F3F9F6"/>
                </a:solidFill>
              </a:rPr>
              <a:t>(/^I am at the students page$/, async () =&gt; {</a:t>
            </a:r>
            <a:endParaRPr>
              <a:solidFill>
                <a:srgbClr val="F3F9F6"/>
              </a:solidFill>
            </a:endParaRPr>
          </a:p>
          <a:p>
            <a:pPr algn="l">
              <a:defRPr>
                <a:solidFill>
                  <a:srgbClr val="F3F9F6"/>
                </a:solidFill>
              </a:defRPr>
            </a:pPr>
            <a:r>
              <a:t>   await browser.get(“http://localhost:4200/");</a:t>
            </a:r>
          </a:p>
          <a:p>
            <a:pPr algn="l">
              <a:defRPr>
                <a:solidFill>
                  <a:srgbClr val="F3F9F6"/>
                </a:solidFill>
              </a:defRPr>
            </a:pPr>
            <a:r>
              <a:t>   await expect(browser.getTitle()).to</a:t>
            </a:r>
          </a:p>
          <a:p>
            <a:pPr algn="l">
              <a:defRPr>
                <a:solidFill>
                  <a:srgbClr val="F3F9F6"/>
                </a:solidFill>
              </a:defRPr>
            </a:pPr>
            <a:r>
              <a:t>               .eventually.equal('TaGui');</a:t>
            </a:r>
          </a:p>
          <a:p>
            <a:pPr algn="l">
              <a:defRPr>
                <a:solidFill>
                  <a:srgbClr val="F3F9F6"/>
                </a:solidFill>
              </a:defRPr>
            </a:pPr>
            <a:r>
              <a:t>   await $(“a[name='alunos']").click();</a:t>
            </a:r>
          </a:p>
          <a:p>
            <a:pPr algn="l">
              <a:defRPr>
                <a:solidFill>
                  <a:srgbClr val="F3F9F6"/>
                </a:solidFill>
              </a:defRPr>
            </a:pPr>
            <a:r>
              <a:t>   </a:t>
            </a:r>
            <a:r>
              <a:rPr>
                <a:solidFill>
                  <a:srgbClr val="11AF16"/>
                </a:solidFill>
              </a:rPr>
              <a:t>await expect(browser.getTitle()).to</a:t>
            </a:r>
            <a:endParaRPr>
              <a:solidFill>
                <a:srgbClr val="11AF16"/>
              </a:solidFill>
            </a:endParaRPr>
          </a:p>
          <a:p>
            <a:pPr algn="l">
              <a:defRPr>
                <a:solidFill>
                  <a:srgbClr val="11AF16"/>
                </a:solidFill>
              </a:defRPr>
            </a:pPr>
            <a:r>
              <a:t>               .eventually.equal(‘Students');</a:t>
            </a:r>
          </a:p>
          <a:p>
            <a:pPr algn="l">
              <a:defRPr>
                <a:solidFill>
                  <a:srgbClr val="F3F9F6"/>
                </a:solidFill>
              </a:defRPr>
            </a:pPr>
            <a:r>
              <a:t>})</a:t>
            </a:r>
          </a:p>
        </p:txBody>
      </p:sp>
    </p:spTree>
  </p:cSld>
  <p:clrMapOvr>
    <a:masterClrMapping/>
  </p:clrMapOvr>
  <p:transition xmlns:p14="http://schemas.microsoft.com/office/powerpoint/2010/main" spd="med" advClick="1"/>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8" name="Avoid ambiguities due to similar step sentences"/>
          <p:cNvSpPr txBox="1"/>
          <p:nvPr>
            <p:ph type="title"/>
          </p:nvPr>
        </p:nvSpPr>
        <p:spPr>
          <a:prstGeom prst="rect">
            <a:avLst/>
          </a:prstGeom>
        </p:spPr>
        <p:txBody>
          <a:bodyPr>
            <a:normAutofit fontScale="100000" lnSpcReduction="0"/>
          </a:bodyPr>
          <a:lstStyle>
            <a:lvl1pPr defTabSz="554990">
              <a:defRPr sz="7979"/>
            </a:lvl1pPr>
          </a:lstStyle>
          <a:p>
            <a:pPr/>
            <a:r>
              <a:t>Avoid ambiguities due to similar step sentences</a:t>
            </a:r>
          </a:p>
        </p:txBody>
      </p:sp>
      <p:sp>
        <p:nvSpPr>
          <p:cNvPr id="429" name="Given I cannot see a student with CPF &quot;683&quot;…"/>
          <p:cNvSpPr txBox="1"/>
          <p:nvPr/>
        </p:nvSpPr>
        <p:spPr>
          <a:xfrm>
            <a:off x="1628241" y="3150377"/>
            <a:ext cx="9748318" cy="939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sz="2800">
                <a:latin typeface="Menlo Regular"/>
                <a:ea typeface="Menlo Regular"/>
                <a:cs typeface="Menlo Regular"/>
                <a:sym typeface="Menlo Regular"/>
              </a:defRPr>
            </a:pPr>
            <a:r>
              <a:rPr>
                <a:solidFill>
                  <a:srgbClr val="FEFB27"/>
                </a:solidFill>
              </a:rPr>
              <a:t>Given</a:t>
            </a:r>
            <a:r>
              <a:t> I cannot see a student with CPF "683" </a:t>
            </a:r>
          </a:p>
          <a:p>
            <a:pPr algn="l" defTabSz="457200">
              <a:defRPr sz="2800">
                <a:latin typeface="Menlo Regular"/>
                <a:ea typeface="Menlo Regular"/>
                <a:cs typeface="Menlo Regular"/>
                <a:sym typeface="Menlo Regular"/>
              </a:defRPr>
            </a:pPr>
            <a:r>
              <a:t>      </a:t>
            </a:r>
            <a:r>
              <a:rPr>
                <a:solidFill>
                  <a:srgbClr val="11AF16"/>
                </a:solidFill>
              </a:rPr>
              <a:t>in the students list</a:t>
            </a:r>
          </a:p>
        </p:txBody>
      </p:sp>
      <p:sp>
        <p:nvSpPr>
          <p:cNvPr id="430" name="/^I cannot see a student with CPF &quot;(\d*)&quot;…"/>
          <p:cNvSpPr txBox="1"/>
          <p:nvPr/>
        </p:nvSpPr>
        <p:spPr>
          <a:xfrm>
            <a:off x="1628241" y="5837669"/>
            <a:ext cx="9320139" cy="939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sz="2800">
                <a:latin typeface="Menlo Regular"/>
                <a:ea typeface="Menlo Regular"/>
                <a:cs typeface="Menlo Regular"/>
                <a:sym typeface="Menlo Regular"/>
              </a:defRPr>
            </a:pPr>
            <a:r>
              <a:t>/^I cannot see a student with CPF "(\d*)" </a:t>
            </a:r>
          </a:p>
          <a:p>
            <a:pPr algn="l" defTabSz="457200">
              <a:defRPr sz="2800">
                <a:latin typeface="Menlo Regular"/>
                <a:ea typeface="Menlo Regular"/>
                <a:cs typeface="Menlo Regular"/>
                <a:sym typeface="Menlo Regular"/>
              </a:defRPr>
            </a:pPr>
            <a:r>
              <a:t>  </a:t>
            </a:r>
            <a:r>
              <a:rPr>
                <a:solidFill>
                  <a:srgbClr val="11AF16"/>
                </a:solidFill>
              </a:rPr>
              <a:t>in the students list</a:t>
            </a:r>
            <a:r>
              <a:t>$/</a:t>
            </a:r>
          </a:p>
        </p:txBody>
      </p:sp>
      <p:sp>
        <p:nvSpPr>
          <p:cNvPr id="431" name="Arrow"/>
          <p:cNvSpPr/>
          <p:nvPr/>
        </p:nvSpPr>
        <p:spPr>
          <a:xfrm rot="5400000">
            <a:off x="5490173" y="4328923"/>
            <a:ext cx="1270001" cy="1270001"/>
          </a:xfrm>
          <a:prstGeom prst="rightArrow">
            <a:avLst>
              <a:gd name="adj1" fmla="val 32000"/>
              <a:gd name="adj2" fmla="val 64000"/>
            </a:avLst>
          </a:prstGeom>
          <a:blipFill>
            <a:blip r:embed="rId3"/>
          </a:blipFill>
          <a:ln w="12700">
            <a:miter lim="400000"/>
          </a:ln>
        </p:spPr>
        <p:txBody>
          <a:bodyPr lIns="50800" tIns="50800" rIns="50800" bIns="50800" anchor="ctr"/>
          <a:lstStyle/>
          <a:p>
            <a:pPr>
              <a:defRPr sz="3000">
                <a:effectLst>
                  <a:outerShdw sx="100000" sy="100000" kx="0" ky="0" algn="b" rotWithShape="0" blurRad="38100" dist="12700" dir="5400000">
                    <a:srgbClr val="000000">
                      <a:alpha val="50000"/>
                    </a:srgbClr>
                  </a:outerShdw>
                </a:effectLst>
              </a:defRPr>
            </a:pPr>
          </a:p>
        </p:txBody>
      </p:sp>
      <p:sp>
        <p:nvSpPr>
          <p:cNvPr id="432" name="a scenario description step should match only one expression in the step implementations"/>
          <p:cNvSpPr/>
          <p:nvPr/>
        </p:nvSpPr>
        <p:spPr>
          <a:xfrm>
            <a:off x="6629671" y="7264658"/>
            <a:ext cx="6017598" cy="2213663"/>
          </a:xfrm>
          <a:prstGeom prst="wedgeEllipseCallout">
            <a:avLst>
              <a:gd name="adj1" fmla="val -29855"/>
              <a:gd name="adj2" fmla="val -75907"/>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3000">
                <a:effectLst>
                  <a:outerShdw sx="100000" sy="100000" kx="0" ky="0" algn="b" rotWithShape="0" blurRad="38100" dist="12700" dir="5400000">
                    <a:srgbClr val="000000">
                      <a:alpha val="50000"/>
                    </a:srgbClr>
                  </a:outerShdw>
                </a:effectLst>
              </a:defRPr>
            </a:lvl1pPr>
          </a:lstStyle>
          <a:p>
            <a:pPr/>
            <a:r>
              <a:t>a scenario description step should match only one expression in the step implementations</a:t>
            </a:r>
          </a:p>
        </p:txBody>
      </p:sp>
    </p:spTree>
  </p:cSld>
  <p:clrMapOvr>
    <a:masterClrMapping/>
  </p:clrMapOvr>
  <p:transition xmlns:p14="http://schemas.microsoft.com/office/powerpoint/2010/main" spd="med" advClick="1"/>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6" name="Do not duplicate test code"/>
          <p:cNvSpPr txBox="1"/>
          <p:nvPr>
            <p:ph type="title"/>
          </p:nvPr>
        </p:nvSpPr>
        <p:spPr>
          <a:prstGeom prst="rect">
            <a:avLst/>
          </a:prstGeom>
        </p:spPr>
        <p:txBody>
          <a:bodyPr>
            <a:normAutofit fontScale="100000" lnSpcReduction="0"/>
          </a:bodyPr>
          <a:lstStyle>
            <a:lvl1pPr defTabSz="554990">
              <a:defRPr sz="7979"/>
            </a:lvl1pPr>
          </a:lstStyle>
          <a:p>
            <a:pPr/>
            <a:r>
              <a:t>Do not duplicate test code</a:t>
            </a:r>
          </a:p>
        </p:txBody>
      </p:sp>
      <p:sp>
        <p:nvSpPr>
          <p:cNvPr id="437" name="def fillLoginDataOnly(...) {…"/>
          <p:cNvSpPr txBox="1"/>
          <p:nvPr/>
        </p:nvSpPr>
        <p:spPr>
          <a:xfrm>
            <a:off x="3550282" y="2488450"/>
            <a:ext cx="6426201" cy="3759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def fillLoginDataOnly(...) {</a:t>
            </a:r>
          </a:p>
          <a:p>
            <a:pPr algn="l">
              <a:defRPr sz="2800"/>
            </a:pPr>
            <a:r>
              <a:t>        $("form").username = username</a:t>
            </a:r>
          </a:p>
          <a:p>
            <a:pPr algn="l">
              <a:defRPr sz="2800"/>
            </a:pPr>
            <a:r>
              <a:t>        $("form").password = password</a:t>
            </a:r>
          </a:p>
          <a:p>
            <a:pPr algn="l">
              <a:defRPr sz="2800"/>
            </a:pPr>
            <a:r>
              <a:t> }</a:t>
            </a:r>
          </a:p>
        </p:txBody>
      </p:sp>
      <p:sp>
        <p:nvSpPr>
          <p:cNvPr id="438" name="def fillLoginDataAndSubmit(...) {…"/>
          <p:cNvSpPr txBox="1"/>
          <p:nvPr/>
        </p:nvSpPr>
        <p:spPr>
          <a:xfrm>
            <a:off x="7636308" y="4876800"/>
            <a:ext cx="6426201" cy="37592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p>
          <a:p>
            <a:pPr algn="l">
              <a:defRPr sz="2800"/>
            </a:pPr>
            <a:r>
              <a:t> def fillLoginDataAndSubmit(...) {</a:t>
            </a:r>
          </a:p>
          <a:p>
            <a:pPr algn="l">
              <a:defRPr sz="2800">
                <a:solidFill>
                  <a:srgbClr val="11AF16"/>
                </a:solidFill>
              </a:defRPr>
            </a:pPr>
            <a:r>
              <a:t>        fillLoginDataOnly(...)</a:t>
            </a:r>
          </a:p>
          <a:p>
            <a:pPr algn="l">
              <a:defRPr sz="2800"/>
            </a:pPr>
            <a:r>
              <a:t>        $("form").click()</a:t>
            </a:r>
          </a:p>
          <a:p>
            <a:pPr algn="l">
              <a:defRPr sz="2800"/>
            </a:pPr>
            <a:r>
              <a:t> }</a:t>
            </a:r>
          </a:p>
        </p:txBody>
      </p:sp>
      <p:sp>
        <p:nvSpPr>
          <p:cNvPr id="439" name="def fillLoginDataAndSubmit(...) {…"/>
          <p:cNvSpPr txBox="1"/>
          <p:nvPr/>
        </p:nvSpPr>
        <p:spPr>
          <a:xfrm>
            <a:off x="193218" y="5182818"/>
            <a:ext cx="6426201" cy="3759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sz="2800"/>
            </a:pPr>
            <a:r>
              <a:t>def fillLoginDataAndSubmit(...) {</a:t>
            </a:r>
          </a:p>
          <a:p>
            <a:pPr algn="l">
              <a:defRPr sz="2800"/>
            </a:pPr>
            <a:r>
              <a:t>        $("form").username = username</a:t>
            </a:r>
          </a:p>
          <a:p>
            <a:pPr algn="l">
              <a:defRPr sz="2800"/>
            </a:pPr>
            <a:r>
              <a:t>        $("form").password = password</a:t>
            </a:r>
          </a:p>
          <a:p>
            <a:pPr algn="l">
              <a:defRPr sz="2800"/>
            </a:pPr>
            <a:r>
              <a:t>        $("form").click()</a:t>
            </a:r>
          </a:p>
          <a:p>
            <a:pPr algn="l">
              <a:defRPr sz="2800"/>
            </a:pPr>
            <a:r>
              <a:t> }</a:t>
            </a:r>
          </a:p>
        </p:txBody>
      </p:sp>
      <p:sp>
        <p:nvSpPr>
          <p:cNvPr id="440" name="Arrow"/>
          <p:cNvSpPr/>
          <p:nvPr/>
        </p:nvSpPr>
        <p:spPr>
          <a:xfrm>
            <a:off x="6128382" y="6293295"/>
            <a:ext cx="1270001" cy="1270001"/>
          </a:xfrm>
          <a:prstGeom prst="rightArrow">
            <a:avLst>
              <a:gd name="adj1" fmla="val 32000"/>
              <a:gd name="adj2" fmla="val 64000"/>
            </a:avLst>
          </a:prstGeom>
          <a:solidFill>
            <a:srgbClr val="11AF16"/>
          </a:solidFill>
          <a:ln w="12700">
            <a:miter lim="400000"/>
          </a:ln>
        </p:spPr>
        <p:txBody>
          <a:bodyPr lIns="50800" tIns="50800" rIns="50800" bIns="50800" anchor="ctr"/>
          <a:lstStyle/>
          <a:p>
            <a:pPr>
              <a:defRPr sz="3000">
                <a:solidFill>
                  <a:srgbClr val="11AF16"/>
                </a:solidFill>
                <a:effectLst>
                  <a:outerShdw sx="100000" sy="100000" kx="0" ky="0" algn="b" rotWithShape="0" blurRad="38100" dist="12700" dir="5400000">
                    <a:srgbClr val="000000">
                      <a:alpha val="50000"/>
                    </a:srgbClr>
                  </a:outerShdw>
                </a:effectLst>
              </a:defRPr>
            </a:pPr>
          </a:p>
        </p:txBody>
      </p:sp>
    </p:spTree>
  </p:cSld>
  <p:clrMapOvr>
    <a:masterClrMapping/>
  </p:clrMapOvr>
  <p:transition xmlns:p14="http://schemas.microsoft.com/office/powerpoint/2010/main" spd="med" advClick="1"/>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2" name="Tests should clean up environment at the end"/>
          <p:cNvSpPr txBox="1"/>
          <p:nvPr>
            <p:ph type="title"/>
          </p:nvPr>
        </p:nvSpPr>
        <p:spPr>
          <a:prstGeom prst="rect">
            <a:avLst/>
          </a:prstGeom>
        </p:spPr>
        <p:txBody>
          <a:bodyPr/>
          <a:lstStyle/>
          <a:p>
            <a:pPr/>
            <a:r>
              <a:t>Tests should clean up environment at the end</a:t>
            </a:r>
          </a:p>
        </p:txBody>
      </p:sp>
      <p:sp>
        <p:nvSpPr>
          <p:cNvPr id="443" name="...…"/>
          <p:cNvSpPr txBox="1"/>
          <p:nvPr/>
        </p:nvSpPr>
        <p:spPr>
          <a:xfrm>
            <a:off x="683592" y="3276553"/>
            <a:ext cx="11637616" cy="5181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a:effectLst>
                  <a:outerShdw sx="100000" sy="100000" kx="0" ky="0" algn="b" rotWithShape="0" blurRad="0" dist="12700" dir="5400000">
                    <a:srgbClr val="000000">
                      <a:alpha val="0"/>
                    </a:srgbClr>
                  </a:outerShdw>
                </a:effectLst>
                <a:latin typeface="Courier"/>
                <a:ea typeface="Courier"/>
                <a:cs typeface="Courier"/>
                <a:sym typeface="Courier"/>
              </a:defRPr>
            </a:pPr>
          </a:p>
          <a:p>
            <a:pPr algn="l" defTabSz="457200">
              <a:defRPr>
                <a:effectLst>
                  <a:outerShdw sx="100000" sy="100000" kx="0" ky="0" algn="b" rotWithShape="0" blurRad="0" dist="12700" dir="5400000">
                    <a:srgbClr val="000000">
                      <a:alpha val="0"/>
                    </a:srgbClr>
                  </a:outerShdw>
                </a:effectLst>
                <a:latin typeface="Courier"/>
                <a:ea typeface="Courier"/>
                <a:cs typeface="Courier"/>
                <a:sym typeface="Courier"/>
              </a:defRPr>
            </a:pPr>
            <a:r>
              <a:t>  ...</a:t>
            </a:r>
          </a:p>
          <a:p>
            <a:pPr algn="l" defTabSz="457200">
              <a:defRPr>
                <a:effectLst>
                  <a:outerShdw sx="100000" sy="100000" kx="0" ky="0" algn="b" rotWithShape="0" blurRad="0" dist="12700" dir="5400000">
                    <a:srgbClr val="000000">
                      <a:alpha val="0"/>
                    </a:srgbClr>
                  </a:outerShdw>
                </a:effectLst>
                <a:latin typeface="Courier"/>
                <a:ea typeface="Courier"/>
                <a:cs typeface="Courier"/>
                <a:sym typeface="Courier"/>
              </a:defRPr>
            </a:pPr>
            <a:r>
              <a:t>  </a:t>
            </a:r>
            <a:r>
              <a:rPr>
                <a:solidFill>
                  <a:srgbClr val="11AF16"/>
                </a:solidFill>
              </a:rPr>
              <a:t>def uploadsFolder = new File(...)</a:t>
            </a:r>
            <a:endParaRPr>
              <a:solidFill>
                <a:srgbClr val="11AF16"/>
              </a:solidFill>
            </a:endParaRPr>
          </a:p>
          <a:p>
            <a:pPr algn="l" defTabSz="457200">
              <a:defRPr>
                <a:solidFill>
                  <a:srgbClr val="11AF16"/>
                </a:solidFill>
                <a:effectLst>
                  <a:outerShdw sx="100000" sy="100000" kx="0" ky="0" algn="b" rotWithShape="0" blurRad="0" dist="12700" dir="5400000">
                    <a:srgbClr val="000000">
                      <a:alpha val="0"/>
                    </a:srgbClr>
                  </a:outerShdw>
                </a:effectLst>
                <a:latin typeface="Courier"/>
                <a:ea typeface="Courier"/>
                <a:cs typeface="Courier"/>
                <a:sym typeface="Courier"/>
              </a:defRPr>
            </a:pPr>
            <a:r>
              <a:t>  uploadsFolder.listFiles().each {</a:t>
            </a:r>
          </a:p>
          <a:p>
            <a:pPr algn="l" defTabSz="457200">
              <a:defRPr>
                <a:solidFill>
                  <a:srgbClr val="11AF16"/>
                </a:solidFill>
                <a:effectLst>
                  <a:outerShdw sx="100000" sy="100000" kx="0" ky="0" algn="b" rotWithShape="0" blurRad="0" dist="12700" dir="5400000">
                    <a:srgbClr val="000000">
                      <a:alpha val="0"/>
                    </a:srgbClr>
                  </a:outerShdw>
                </a:effectLst>
                <a:latin typeface="Courier"/>
                <a:ea typeface="Courier"/>
                <a:cs typeface="Courier"/>
                <a:sym typeface="Courier"/>
              </a:defRPr>
            </a:pPr>
            <a:r>
              <a:t>    innerFile =&gt; </a:t>
            </a:r>
          </a:p>
          <a:p>
            <a:pPr algn="l" defTabSz="457200">
              <a:defRPr>
                <a:solidFill>
                  <a:srgbClr val="11AF16"/>
                </a:solidFill>
                <a:effectLst>
                  <a:outerShdw sx="100000" sy="100000" kx="0" ky="0" algn="b" rotWithShape="0" blurRad="0" dist="12700" dir="5400000">
                    <a:srgbClr val="000000">
                      <a:alpha val="0"/>
                    </a:srgbClr>
                  </a:outerShdw>
                </a:effectLst>
                <a:latin typeface="Courier"/>
                <a:ea typeface="Courier"/>
                <a:cs typeface="Courier"/>
                <a:sym typeface="Courier"/>
              </a:defRPr>
            </a:pPr>
            <a:r>
              <a:t>    innerFile.deleteOnExit()</a:t>
            </a:r>
          </a:p>
          <a:p>
            <a:pPr algn="l" defTabSz="457200">
              <a:defRPr>
                <a:solidFill>
                  <a:srgbClr val="11AF16"/>
                </a:solidFill>
                <a:effectLst>
                  <a:outerShdw sx="100000" sy="100000" kx="0" ky="0" algn="b" rotWithShape="0" blurRad="0" dist="12700" dir="5400000">
                    <a:srgbClr val="000000">
                      <a:alpha val="0"/>
                    </a:srgbClr>
                  </a:outerShdw>
                </a:effectLst>
                <a:latin typeface="Courier"/>
                <a:ea typeface="Courier"/>
                <a:cs typeface="Courier"/>
                <a:sym typeface="Courier"/>
              </a:defRPr>
            </a:pPr>
            <a:r>
              <a:t>  }</a:t>
            </a:r>
          </a:p>
        </p:txBody>
      </p:sp>
    </p:spTree>
  </p:cSld>
  <p:clrMapOvr>
    <a:masterClrMapping/>
  </p:clrMapOvr>
  <p:transition xmlns:p14="http://schemas.microsoft.com/office/powerpoint/2010/main" spd="med" advClick="1"/>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5" name="Tests should be platform (including browser) and language independent"/>
          <p:cNvSpPr txBox="1"/>
          <p:nvPr>
            <p:ph type="title"/>
          </p:nvPr>
        </p:nvSpPr>
        <p:spPr>
          <a:prstGeom prst="rect">
            <a:avLst/>
          </a:prstGeom>
        </p:spPr>
        <p:txBody>
          <a:bodyPr>
            <a:normAutofit fontScale="100000" lnSpcReduction="0"/>
          </a:bodyPr>
          <a:lstStyle>
            <a:lvl1pPr defTabSz="350520">
              <a:defRPr sz="5040">
                <a:latin typeface="Fira Sans"/>
                <a:ea typeface="Fira Sans"/>
                <a:cs typeface="Fira Sans"/>
                <a:sym typeface="Fira Sans"/>
              </a:defRPr>
            </a:lvl1pPr>
          </a:lstStyle>
          <a:p>
            <a:pPr/>
            <a:r>
              <a:t>Tests should be platform (including browser) and language independent</a:t>
            </a:r>
          </a:p>
        </p:txBody>
      </p:sp>
      <p:sp>
        <p:nvSpPr>
          <p:cNvPr id="446" name="await $(&quot;input[name='cpfbox']&quot;).sendKeys(&lt;string&gt; cpf);…"/>
          <p:cNvSpPr txBox="1"/>
          <p:nvPr/>
        </p:nvSpPr>
        <p:spPr>
          <a:xfrm>
            <a:off x="346753" y="3995485"/>
            <a:ext cx="12538076" cy="1066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sz="3200">
                <a:solidFill>
                  <a:srgbClr val="F3F9F6"/>
                </a:solidFill>
                <a:latin typeface="Anonymous Pro"/>
                <a:ea typeface="Anonymous Pro"/>
                <a:cs typeface="Anonymous Pro"/>
                <a:sym typeface="Anonymous Pro"/>
              </a:defRPr>
            </a:pPr>
            <a:r>
              <a:t>await $("input[name='cpfbox']").sendKeys(&lt;string&gt; cpf);</a:t>
            </a:r>
          </a:p>
          <a:p>
            <a:pPr algn="l" defTabSz="457200">
              <a:defRPr sz="3200">
                <a:solidFill>
                  <a:srgbClr val="F3F9F6"/>
                </a:solidFill>
                <a:latin typeface="Anonymous Pro"/>
                <a:ea typeface="Anonymous Pro"/>
                <a:cs typeface="Anonymous Pro"/>
                <a:sym typeface="Anonymous Pro"/>
              </a:defRPr>
            </a:pPr>
            <a:r>
              <a:t>await element(by.buttonText('Adicionar')).click();</a:t>
            </a:r>
          </a:p>
        </p:txBody>
      </p:sp>
      <p:sp>
        <p:nvSpPr>
          <p:cNvPr id="447" name="await $(&quot;input[name='cpfbox']&quot;).sendKeys(&lt;string&gt; cpf);…"/>
          <p:cNvSpPr txBox="1"/>
          <p:nvPr/>
        </p:nvSpPr>
        <p:spPr>
          <a:xfrm>
            <a:off x="233362" y="6638585"/>
            <a:ext cx="12538076" cy="2032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sz="3200">
                <a:solidFill>
                  <a:srgbClr val="F3F9F6"/>
                </a:solidFill>
                <a:latin typeface="Anonymous Pro"/>
                <a:ea typeface="Anonymous Pro"/>
                <a:cs typeface="Anonymous Pro"/>
                <a:sym typeface="Anonymous Pro"/>
              </a:defRPr>
            </a:pPr>
            <a:r>
              <a:t>await $("input[name='cpfbox']").sendKeys(&lt;string&gt; cpf);</a:t>
            </a:r>
          </a:p>
          <a:p>
            <a:pPr algn="l" defTabSz="457200">
              <a:defRPr sz="3200">
                <a:solidFill>
                  <a:srgbClr val="F3F9F6"/>
                </a:solidFill>
                <a:latin typeface="Anonymous Pro"/>
                <a:ea typeface="Anonymous Pro"/>
                <a:cs typeface="Anonymous Pro"/>
                <a:sym typeface="Anonymous Pro"/>
              </a:defRPr>
            </a:pPr>
            <a:r>
              <a:t>await element(by.buttonText(</a:t>
            </a:r>
          </a:p>
          <a:p>
            <a:pPr algn="l" defTabSz="457200">
              <a:defRPr sz="3200">
                <a:solidFill>
                  <a:srgbClr val="F3F9F6"/>
                </a:solidFill>
                <a:latin typeface="Anonymous Pro"/>
                <a:ea typeface="Anonymous Pro"/>
                <a:cs typeface="Anonymous Pro"/>
                <a:sym typeface="Anonymous Pro"/>
              </a:defRPr>
            </a:pPr>
            <a:r>
              <a:t>                    </a:t>
            </a:r>
            <a:r>
              <a:rPr>
                <a:solidFill>
                  <a:srgbClr val="11AF16"/>
                </a:solidFill>
              </a:rPr>
              <a:t>prop.getButtonAddStudent()</a:t>
            </a:r>
            <a:endParaRPr>
              <a:solidFill>
                <a:srgbClr val="11AF16"/>
              </a:solidFill>
            </a:endParaRPr>
          </a:p>
          <a:p>
            <a:pPr algn="l" defTabSz="457200">
              <a:defRPr sz="3200">
                <a:solidFill>
                  <a:srgbClr val="F3F9F6"/>
                </a:solidFill>
                <a:latin typeface="Anonymous Pro"/>
                <a:ea typeface="Anonymous Pro"/>
                <a:cs typeface="Anonymous Pro"/>
                <a:sym typeface="Anonymous Pro"/>
              </a:defRPr>
            </a:pPr>
            <a:r>
              <a:t>             )).click();</a:t>
            </a:r>
          </a:p>
        </p:txBody>
      </p:sp>
      <p:sp>
        <p:nvSpPr>
          <p:cNvPr id="448" name="Arrow"/>
          <p:cNvSpPr/>
          <p:nvPr/>
        </p:nvSpPr>
        <p:spPr>
          <a:xfrm rot="5400000">
            <a:off x="5432553" y="5215435"/>
            <a:ext cx="1270001" cy="1270001"/>
          </a:xfrm>
          <a:prstGeom prst="rightArrow">
            <a:avLst>
              <a:gd name="adj1" fmla="val 32000"/>
              <a:gd name="adj2" fmla="val 64000"/>
            </a:avLst>
          </a:prstGeom>
          <a:solidFill>
            <a:srgbClr val="11AF16"/>
          </a:solidFill>
          <a:ln w="12700">
            <a:miter lim="400000"/>
          </a:ln>
        </p:spPr>
        <p:txBody>
          <a:bodyPr lIns="50800" tIns="50800" rIns="50800" bIns="50800" anchor="ctr"/>
          <a:lstStyle/>
          <a:p>
            <a:pPr>
              <a:defRPr sz="3000">
                <a:solidFill>
                  <a:srgbClr val="11AF16"/>
                </a:solidFill>
                <a:effectLst>
                  <a:outerShdw sx="100000" sy="100000" kx="0" ky="0" algn="b" rotWithShape="0" blurRad="38100" dist="12700" dir="5400000">
                    <a:srgbClr val="000000">
                      <a:alpha val="50000"/>
                    </a:srgbClr>
                  </a:outerShdw>
                </a:effectLst>
              </a:defRPr>
            </a:pP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What is software testing?"/>
          <p:cNvSpPr txBox="1"/>
          <p:nvPr>
            <p:ph type="title"/>
          </p:nvPr>
        </p:nvSpPr>
        <p:spPr>
          <a:prstGeom prst="rect">
            <a:avLst/>
          </a:prstGeom>
        </p:spPr>
        <p:txBody>
          <a:bodyPr/>
          <a:lstStyle/>
          <a:p>
            <a:pPr/>
            <a:r>
              <a:t>What is software testing?</a:t>
            </a:r>
          </a:p>
        </p:txBody>
      </p:sp>
    </p:spTree>
  </p:cSld>
  <p:clrMapOvr>
    <a:masterClrMapping/>
  </p:clrMapOvr>
  <p:transition xmlns:p14="http://schemas.microsoft.com/office/powerpoint/2010/main" spd="med" advClick="1"/>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2" name="Hands on exercises"/>
          <p:cNvSpPr txBox="1"/>
          <p:nvPr>
            <p:ph type="title"/>
          </p:nvPr>
        </p:nvSpPr>
        <p:spPr>
          <a:xfrm>
            <a:off x="1270000" y="1182774"/>
            <a:ext cx="10464800" cy="5867401"/>
          </a:xfrm>
          <a:prstGeom prst="rect">
            <a:avLst/>
          </a:prstGeom>
        </p:spPr>
        <p:txBody>
          <a:bodyPr/>
          <a:lstStyle>
            <a:lvl1pPr>
              <a:defRPr sz="14200"/>
            </a:lvl1pPr>
          </a:lstStyle>
          <a:p>
            <a:pPr/>
            <a:r>
              <a:t>Hands on exercises</a:t>
            </a:r>
          </a:p>
        </p:txBody>
      </p:sp>
    </p:spTree>
  </p:cSld>
  <p:clrMapOvr>
    <a:masterClrMapping/>
  </p:clrMapOvr>
  <p:transition xmlns:p14="http://schemas.microsoft.com/office/powerpoint/2010/main" spd="med" advClick="1"/>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6" name="Testing 2: implementation, maintenance and execution"/>
          <p:cNvSpPr txBox="1"/>
          <p:nvPr>
            <p:ph type="title"/>
          </p:nvPr>
        </p:nvSpPr>
        <p:spPr>
          <a:xfrm>
            <a:off x="1270000" y="2413305"/>
            <a:ext cx="10464800" cy="4926990"/>
          </a:xfrm>
          <a:prstGeom prst="rect">
            <a:avLst/>
          </a:prstGeom>
        </p:spPr>
        <p:txBody>
          <a:bodyPr/>
          <a:lstStyle/>
          <a:p>
            <a:pPr/>
            <a:r>
              <a:t>Testing 2: implementation, maintenance and execution</a:t>
            </a:r>
          </a:p>
        </p:txBody>
      </p:sp>
    </p:spTree>
  </p:cSld>
  <p:clrMapOvr>
    <a:masterClrMapping/>
  </p:clrMapOvr>
  <p:transition xmlns:p14="http://schemas.microsoft.com/office/powerpoint/2010/main" spd="med" advClick="1"/>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8" name="Testing 3: implementation, maintenance and execution"/>
          <p:cNvSpPr txBox="1"/>
          <p:nvPr>
            <p:ph type="title"/>
          </p:nvPr>
        </p:nvSpPr>
        <p:spPr>
          <a:xfrm>
            <a:off x="1270000" y="2413305"/>
            <a:ext cx="10464800" cy="4926990"/>
          </a:xfrm>
          <a:prstGeom prst="rect">
            <a:avLst/>
          </a:prstGeom>
        </p:spPr>
        <p:txBody>
          <a:bodyPr/>
          <a:lstStyle/>
          <a:p>
            <a:pPr/>
            <a:r>
              <a:t>Testing 3: implementation, maintenance and execution</a:t>
            </a:r>
          </a:p>
        </p:txBody>
      </p:sp>
    </p:spTree>
  </p:cSld>
  <p:clrMapOvr>
    <a:masterClrMapping/>
  </p:clrMapOvr>
  <p:transition xmlns:p14="http://schemas.microsoft.com/office/powerpoint/2010/main" spd="med" advClick="1"/>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2" name="Software Engineering"/>
          <p:cNvSpPr txBox="1"/>
          <p:nvPr>
            <p:ph type="ctrTitle"/>
          </p:nvPr>
        </p:nvSpPr>
        <p:spPr>
          <a:prstGeom prst="rect">
            <a:avLst/>
          </a:prstGeom>
        </p:spPr>
        <p:txBody>
          <a:bodyPr>
            <a:normAutofit fontScale="100000" lnSpcReduction="0"/>
          </a:bodyPr>
          <a:lstStyle/>
          <a:p>
            <a:pPr/>
            <a:r>
              <a:t>Software Engineering</a:t>
            </a:r>
          </a:p>
        </p:txBody>
      </p:sp>
      <p:sp>
        <p:nvSpPr>
          <p:cNvPr id="463" name="Paulo Borba…"/>
          <p:cNvSpPr txBox="1"/>
          <p:nvPr>
            <p:ph type="subTitle" sz="quarter" idx="1"/>
          </p:nvPr>
        </p:nvSpPr>
        <p:spPr>
          <a:xfrm>
            <a:off x="1270000" y="5029200"/>
            <a:ext cx="10464800" cy="1816100"/>
          </a:xfrm>
          <a:prstGeom prst="rect">
            <a:avLst/>
          </a:prstGeom>
        </p:spPr>
        <p:txBody>
          <a:bodyPr/>
          <a:lstStyle/>
          <a:p>
            <a:pPr/>
            <a:r>
              <a:t>Paulo Borba</a:t>
            </a:r>
          </a:p>
          <a:p>
            <a:pPr/>
            <a:r>
              <a:t>Informatics Center</a:t>
            </a:r>
          </a:p>
          <a:p>
            <a:pPr/>
            <a:r>
              <a:t>Federal University of Pernambuco</a:t>
            </a:r>
          </a:p>
        </p:txBody>
      </p:sp>
      <p:sp>
        <p:nvSpPr>
          <p:cNvPr id="464" name="pauloborba.cin.ufpe.br"/>
          <p:cNvSpPr txBox="1"/>
          <p:nvPr/>
        </p:nvSpPr>
        <p:spPr>
          <a:xfrm>
            <a:off x="2578100" y="8828075"/>
            <a:ext cx="7848600"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2400" u="sng">
                <a:solidFill>
                  <a:srgbClr val="F3F9F6"/>
                </a:solidFill>
                <a:latin typeface="Courier New"/>
                <a:ea typeface="Courier New"/>
                <a:cs typeface="Courier New"/>
                <a:sym typeface="Courier New"/>
                <a:hlinkClick r:id="rId3" invalidUrl="" action="" tgtFrame="" tooltip="" history="1" highlightClick="0" endSnd="0"/>
              </a:defRPr>
            </a:lvl1pPr>
          </a:lstStyle>
          <a:p>
            <a:pPr>
              <a:defRPr u="none"/>
            </a:pPr>
            <a:r>
              <a:rPr u="sng">
                <a:hlinkClick r:id="rId3" invalidUrl="" action="" tgtFrame="" tooltip="" history="1" highlightClick="0" endSnd="0"/>
              </a:rPr>
              <a:t>pauloborba.cin.ufpe.br</a:t>
            </a:r>
          </a:p>
        </p:txBody>
      </p:sp>
    </p:spTree>
  </p:cSld>
  <p:clrMapOvr>
    <a:masterClrMapping/>
  </p:clrMapOvr>
  <p:transition xmlns:p14="http://schemas.microsoft.com/office/powerpoint/2010/main" spd="med" advClick="1"/>
</p:sld>
</file>

<file path=ppt/slides/slide6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8" name="Which are the basic types of test?"/>
          <p:cNvSpPr txBox="1"/>
          <p:nvPr>
            <p:ph type="title"/>
          </p:nvPr>
        </p:nvSpPr>
        <p:spPr>
          <a:prstGeom prst="rect">
            <a:avLst/>
          </a:prstGeom>
        </p:spPr>
        <p:txBody>
          <a:bodyPr/>
          <a:lstStyle/>
          <a:p>
            <a:pPr/>
            <a:r>
              <a:t>Which are the basic types of test?</a:t>
            </a:r>
          </a:p>
        </p:txBody>
      </p:sp>
    </p:spTree>
  </p:cSld>
  <p:clrMapOvr>
    <a:masterClrMapping/>
  </p:clrMapOvr>
  <p:transition xmlns:p14="http://schemas.microsoft.com/office/powerpoint/2010/main" spd="med" advClick="1"/>
</p:sld>
</file>

<file path=ppt/slides/slide6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2" name="Many test classifications!…"/>
          <p:cNvSpPr txBox="1"/>
          <p:nvPr>
            <p:ph type="title"/>
          </p:nvPr>
        </p:nvSpPr>
        <p:spPr>
          <a:xfrm>
            <a:off x="961311" y="1043469"/>
            <a:ext cx="11082178" cy="7666662"/>
          </a:xfrm>
          <a:prstGeom prst="rect">
            <a:avLst/>
          </a:prstGeom>
        </p:spPr>
        <p:txBody>
          <a:bodyPr/>
          <a:lstStyle/>
          <a:p>
            <a:pPr/>
            <a:r>
              <a:t>Many test classifications! </a:t>
            </a:r>
          </a:p>
          <a:p>
            <a:pPr/>
          </a:p>
          <a:p>
            <a:pPr/>
            <a:r>
              <a:t>Some are orthogonal…</a:t>
            </a:r>
          </a:p>
          <a:p>
            <a:pPr/>
          </a:p>
          <a:p>
            <a:pPr/>
            <a:r>
              <a:t>Not much consistency in the literature</a:t>
            </a:r>
          </a:p>
        </p:txBody>
      </p:sp>
    </p:spTree>
  </p:cSld>
  <p:clrMapOvr>
    <a:masterClrMapping/>
  </p:clrMapOvr>
  <p:transition xmlns:p14="http://schemas.microsoft.com/office/powerpoint/2010/main" spd="med" advClick="1"/>
</p:sld>
</file>

<file path=ppt/slides/slide6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6" name="Quality factor to be verified by the test"/>
          <p:cNvSpPr txBox="1"/>
          <p:nvPr>
            <p:ph type="title"/>
          </p:nvPr>
        </p:nvSpPr>
        <p:spPr>
          <a:prstGeom prst="rect">
            <a:avLst/>
          </a:prstGeom>
        </p:spPr>
        <p:txBody>
          <a:bodyPr/>
          <a:lstStyle/>
          <a:p>
            <a:pPr/>
            <a:r>
              <a:t>Quality factor to be verified by the test</a:t>
            </a:r>
          </a:p>
        </p:txBody>
      </p:sp>
      <p:sp>
        <p:nvSpPr>
          <p:cNvPr id="477" name="Correctness (functional)…"/>
          <p:cNvSpPr txBox="1"/>
          <p:nvPr>
            <p:ph type="body" idx="1"/>
          </p:nvPr>
        </p:nvSpPr>
        <p:spPr>
          <a:xfrm>
            <a:off x="1270000" y="3224692"/>
            <a:ext cx="10464800" cy="6370478"/>
          </a:xfrm>
          <a:prstGeom prst="rect">
            <a:avLst/>
          </a:prstGeom>
        </p:spPr>
        <p:txBody>
          <a:bodyPr/>
          <a:lstStyle/>
          <a:p>
            <a:pPr marL="729915" indent="-729915">
              <a:buSzPct val="100000"/>
              <a:buAutoNum type="arabicPeriod" startAt="1"/>
              <a:defRPr>
                <a:solidFill>
                  <a:srgbClr val="FEFB27"/>
                </a:solidFill>
              </a:defRPr>
            </a:pPr>
            <a:r>
              <a:t>Correctness (functional)</a:t>
            </a:r>
          </a:p>
          <a:p>
            <a:pPr marL="729915" indent="-729915">
              <a:buSzPct val="100000"/>
              <a:buAutoNum type="arabicPeriod" startAt="1"/>
            </a:pPr>
            <a:r>
              <a:t>Performance</a:t>
            </a:r>
          </a:p>
          <a:p>
            <a:pPr marL="729915" indent="-729915">
              <a:buSzPct val="100000"/>
              <a:buAutoNum type="arabicPeriod" startAt="1"/>
            </a:pPr>
            <a:r>
              <a:t>Security</a:t>
            </a:r>
          </a:p>
          <a:p>
            <a:pPr marL="729915" indent="-729915">
              <a:buSzPct val="100000"/>
              <a:buAutoNum type="arabicPeriod" startAt="1"/>
            </a:pPr>
            <a:r>
              <a:t>Usability (A/B)</a:t>
            </a:r>
          </a:p>
          <a:p>
            <a:pPr marL="729915" indent="-729915">
              <a:buSzPct val="100000"/>
              <a:buAutoNum type="arabicPeriod" startAt="1"/>
            </a:pPr>
            <a:r>
              <a:t>Robustness</a:t>
            </a:r>
          </a:p>
          <a:p>
            <a:pPr marL="729915" indent="-729915">
              <a:buSzPct val="100000"/>
              <a:buAutoNum type="arabicPeriod" startAt="1"/>
            </a:pPr>
            <a:r>
              <a:t>Compatibility </a:t>
            </a:r>
          </a:p>
          <a:p>
            <a:pPr marL="729915" indent="-729915">
              <a:buSzPct val="100000"/>
              <a:buAutoNum type="arabicPeriod" startAt="1"/>
            </a:pPr>
            <a:r>
              <a:t>…</a:t>
            </a:r>
          </a:p>
        </p:txBody>
      </p:sp>
    </p:spTree>
  </p:cSld>
  <p:clrMapOvr>
    <a:masterClrMapping/>
  </p:clrMapOvr>
  <p:transition xmlns:p14="http://schemas.microsoft.com/office/powerpoint/2010/main" spd="med" advClick="1"/>
</p:sld>
</file>

<file path=ppt/slides/slide6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1" name="Programming entity directly exercised by the test"/>
          <p:cNvSpPr txBox="1"/>
          <p:nvPr>
            <p:ph type="title"/>
          </p:nvPr>
        </p:nvSpPr>
        <p:spPr>
          <a:prstGeom prst="rect">
            <a:avLst/>
          </a:prstGeom>
        </p:spPr>
        <p:txBody>
          <a:bodyPr/>
          <a:lstStyle>
            <a:lvl1pPr>
              <a:defRPr sz="7200"/>
            </a:lvl1pPr>
          </a:lstStyle>
          <a:p>
            <a:pPr/>
            <a:r>
              <a:t>Programming entity directly exercised by the test</a:t>
            </a:r>
          </a:p>
        </p:txBody>
      </p:sp>
      <p:sp>
        <p:nvSpPr>
          <p:cNvPr id="482" name="GUI…"/>
          <p:cNvSpPr txBox="1"/>
          <p:nvPr>
            <p:ph type="body" idx="1"/>
          </p:nvPr>
        </p:nvSpPr>
        <p:spPr>
          <a:xfrm>
            <a:off x="1270000" y="3224692"/>
            <a:ext cx="10464800" cy="5715001"/>
          </a:xfrm>
          <a:prstGeom prst="rect">
            <a:avLst/>
          </a:prstGeom>
        </p:spPr>
        <p:txBody>
          <a:bodyPr/>
          <a:lstStyle/>
          <a:p>
            <a:pPr marL="729915" indent="-729915">
              <a:buSzPct val="100000"/>
              <a:buAutoNum type="arabicPeriod" startAt="1"/>
            </a:pPr>
            <a:r>
              <a:t>GUI </a:t>
            </a:r>
          </a:p>
          <a:p>
            <a:pPr marL="729915" indent="-729915">
              <a:buSzPct val="100000"/>
              <a:buAutoNum type="arabicPeriod" startAt="1"/>
            </a:pPr>
            <a:r>
              <a:t>Class</a:t>
            </a:r>
          </a:p>
          <a:p>
            <a:pPr marL="729915" indent="-729915">
              <a:buSzPct val="100000"/>
              <a:buAutoNum type="arabicPeriod" startAt="1"/>
            </a:pPr>
            <a:r>
              <a:t>Method</a:t>
            </a:r>
          </a:p>
          <a:p>
            <a:pPr marL="729915" indent="-729915">
              <a:buSzPct val="100000"/>
              <a:buAutoNum type="arabicPeriod" startAt="1"/>
            </a:pPr>
            <a:r>
              <a:t>Service</a:t>
            </a:r>
          </a:p>
          <a:p>
            <a:pPr marL="729915" indent="-729915">
              <a:buSzPct val="100000"/>
              <a:buAutoNum type="arabicPeriod" startAt="1"/>
            </a:pPr>
            <a:r>
              <a:t>…</a:t>
            </a:r>
          </a:p>
        </p:txBody>
      </p:sp>
    </p:spTree>
  </p:cSld>
  <p:clrMapOvr>
    <a:masterClrMapping/>
  </p:clrMapOvr>
  <p:transition xmlns:p14="http://schemas.microsoft.com/office/powerpoint/2010/main" spd="med" advClick="1"/>
</p:sld>
</file>

<file path=ppt/slides/slide6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86" name="Image" descr="Image"/>
          <p:cNvPicPr>
            <a:picLocks noChangeAspect="1"/>
          </p:cNvPicPr>
          <p:nvPr/>
        </p:nvPicPr>
        <p:blipFill>
          <a:blip r:embed="rId3">
            <a:extLst/>
          </a:blip>
          <a:stretch>
            <a:fillRect/>
          </a:stretch>
        </p:blipFill>
        <p:spPr>
          <a:xfrm>
            <a:off x="-366410" y="-418664"/>
            <a:ext cx="13004801" cy="11047236"/>
          </a:xfrm>
          <a:prstGeom prst="rect">
            <a:avLst/>
          </a:prstGeom>
          <a:ln w="12700">
            <a:miter lim="400000"/>
          </a:ln>
        </p:spPr>
      </p:pic>
    </p:spTree>
  </p:cSld>
  <p:clrMapOvr>
    <a:masterClrMapping/>
  </p:clrMapOvr>
  <p:transition xmlns:p14="http://schemas.microsoft.com/office/powerpoint/2010/main" spd="med" advClick="1"/>
</p:sld>
</file>

<file path=ppt/slides/slide6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0" name="Dependencies used to run the test"/>
          <p:cNvSpPr txBox="1"/>
          <p:nvPr>
            <p:ph type="title"/>
          </p:nvPr>
        </p:nvSpPr>
        <p:spPr>
          <a:prstGeom prst="rect">
            <a:avLst/>
          </a:prstGeom>
        </p:spPr>
        <p:txBody>
          <a:bodyPr/>
          <a:lstStyle/>
          <a:p>
            <a:pPr/>
            <a:r>
              <a:t>Dependencies used to run the test</a:t>
            </a:r>
          </a:p>
        </p:txBody>
      </p:sp>
      <p:sp>
        <p:nvSpPr>
          <p:cNvPr id="491" name="Unit: old version of dependencies, or even stubs and drivers…"/>
          <p:cNvSpPr txBox="1"/>
          <p:nvPr>
            <p:ph type="body" idx="1"/>
          </p:nvPr>
        </p:nvSpPr>
        <p:spPr>
          <a:xfrm>
            <a:off x="1270000" y="3149798"/>
            <a:ext cx="10464800" cy="6530183"/>
          </a:xfrm>
          <a:prstGeom prst="rect">
            <a:avLst/>
          </a:prstGeom>
        </p:spPr>
        <p:txBody>
          <a:bodyPr/>
          <a:lstStyle/>
          <a:p>
            <a:pPr marL="729915" indent="-729915">
              <a:buSzPct val="100000"/>
              <a:buAutoNum type="arabicPeriod" startAt="1"/>
              <a:defRPr>
                <a:solidFill>
                  <a:srgbClr val="F3F9F6"/>
                </a:solidFill>
              </a:defRPr>
            </a:pPr>
            <a:r>
              <a:rPr>
                <a:solidFill>
                  <a:srgbClr val="FEFB27"/>
                </a:solidFill>
              </a:rPr>
              <a:t>Unit</a:t>
            </a:r>
            <a:r>
              <a:t>: old version of dependencies, or even stubs and drivers </a:t>
            </a:r>
          </a:p>
          <a:p>
            <a:pPr marL="729915" indent="-729915">
              <a:buSzPct val="100000"/>
              <a:buAutoNum type="arabicPeriod" startAt="1"/>
              <a:defRPr>
                <a:solidFill>
                  <a:srgbClr val="F3F9F6"/>
                </a:solidFill>
              </a:defRPr>
            </a:pPr>
            <a:r>
              <a:rPr>
                <a:solidFill>
                  <a:srgbClr val="FEFB27"/>
                </a:solidFill>
              </a:rPr>
              <a:t>Integration</a:t>
            </a:r>
            <a:r>
              <a:t>: new version of dependencies evolved by other developers </a:t>
            </a:r>
          </a:p>
          <a:p>
            <a:pPr marL="729915" indent="-729915">
              <a:buSzPct val="100000"/>
              <a:buAutoNum type="arabicPeriod" startAt="1"/>
              <a:defRPr>
                <a:solidFill>
                  <a:srgbClr val="F3F9F6"/>
                </a:solidFill>
              </a:defRPr>
            </a:pPr>
            <a:r>
              <a:rPr>
                <a:solidFill>
                  <a:srgbClr val="FEFB27"/>
                </a:solidFill>
              </a:rPr>
              <a:t>End-to-end</a:t>
            </a:r>
            <a:r>
              <a:t>: as in integration, but all dependencies involved</a:t>
            </a:r>
          </a:p>
          <a:p>
            <a:pPr marL="729915" indent="-729915">
              <a:buSzPct val="100000"/>
              <a:buAutoNum type="arabicPeriod" startAt="1"/>
              <a:defRPr>
                <a:solidFill>
                  <a:srgbClr val="F3F9F6"/>
                </a:solidFill>
              </a:defRPr>
            </a:pPr>
            <a:r>
              <a:rPr>
                <a:solidFill>
                  <a:srgbClr val="FEFB27"/>
                </a:solidFill>
              </a:rPr>
              <a:t>System</a:t>
            </a:r>
            <a:r>
              <a:t>: as in end-to-end, but external dependencies from the production environment</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5" name="Main goal is…"/>
          <p:cNvSpPr txBox="1"/>
          <p:nvPr>
            <p:ph type="title"/>
          </p:nvPr>
        </p:nvSpPr>
        <p:spPr>
          <a:prstGeom prst="rect">
            <a:avLst/>
          </a:prstGeom>
        </p:spPr>
        <p:txBody>
          <a:bodyPr/>
          <a:lstStyle/>
          <a:p>
            <a:pPr/>
            <a:r>
              <a:t>Main goal is…</a:t>
            </a:r>
          </a:p>
        </p:txBody>
      </p:sp>
      <p:sp>
        <p:nvSpPr>
          <p:cNvPr id="226" name="quality “assurance”, in theory…"/>
          <p:cNvSpPr txBox="1"/>
          <p:nvPr>
            <p:ph type="body" idx="1"/>
          </p:nvPr>
        </p:nvSpPr>
        <p:spPr>
          <a:xfrm>
            <a:off x="1270000" y="1523590"/>
            <a:ext cx="10464800" cy="5715001"/>
          </a:xfrm>
          <a:prstGeom prst="rect">
            <a:avLst/>
          </a:prstGeom>
        </p:spPr>
        <p:txBody>
          <a:bodyPr/>
          <a:lstStyle/>
          <a:p>
            <a:pPr>
              <a:buChar char="‣"/>
            </a:pPr>
            <a:r>
              <a:t>quality “assurance”, in theory</a:t>
            </a:r>
          </a:p>
          <a:p>
            <a:pPr>
              <a:buChar char="‣"/>
            </a:pPr>
            <a:r>
              <a:t>evidence that system behaves as expected in specific situations, in practice</a:t>
            </a:r>
          </a:p>
        </p:txBody>
      </p:sp>
      <p:sp>
        <p:nvSpPr>
          <p:cNvPr id="227" name="evidence is as strong as the test suite"/>
          <p:cNvSpPr/>
          <p:nvPr/>
        </p:nvSpPr>
        <p:spPr>
          <a:xfrm>
            <a:off x="709189" y="6323186"/>
            <a:ext cx="4846586" cy="1772656"/>
          </a:xfrm>
          <a:prstGeom prst="wedgeEllipseCallout">
            <a:avLst>
              <a:gd name="adj1" fmla="val 23069"/>
              <a:gd name="adj2" fmla="val -74829"/>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3000">
                <a:effectLst>
                  <a:outerShdw sx="100000" sy="100000" kx="0" ky="0" algn="b" rotWithShape="0" blurRad="38100" dist="12700" dir="5400000">
                    <a:srgbClr val="000000">
                      <a:alpha val="50000"/>
                    </a:srgbClr>
                  </a:outerShdw>
                </a:effectLst>
              </a:defRPr>
            </a:lvl1pPr>
          </a:lstStyle>
          <a:p>
            <a:pPr/>
            <a:r>
              <a:t>evidence is as strong as the test suite</a:t>
            </a:r>
          </a:p>
        </p:txBody>
      </p:sp>
      <p:sp>
        <p:nvSpPr>
          <p:cNvPr id="228" name="supports not only bug detection, but also bug fixing, and refactoring"/>
          <p:cNvSpPr/>
          <p:nvPr/>
        </p:nvSpPr>
        <p:spPr>
          <a:xfrm>
            <a:off x="7122869" y="6349181"/>
            <a:ext cx="4945731" cy="2052032"/>
          </a:xfrm>
          <a:prstGeom prst="wedgeEllipseCallout">
            <a:avLst>
              <a:gd name="adj1" fmla="val -20659"/>
              <a:gd name="adj2" fmla="val -75654"/>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p>
            <a:pPr>
              <a:defRPr sz="3000">
                <a:effectLst>
                  <a:outerShdw sx="100000" sy="100000" kx="0" ky="0" algn="b" rotWithShape="0" blurRad="38100" dist="12700" dir="5400000">
                    <a:srgbClr val="000000">
                      <a:alpha val="50000"/>
                    </a:srgbClr>
                  </a:outerShdw>
                </a:effectLst>
              </a:defRPr>
            </a:pPr>
            <a:r>
              <a:t>supports not only bug </a:t>
            </a:r>
            <a:r>
              <a:rPr>
                <a:solidFill>
                  <a:srgbClr val="FEFB27"/>
                </a:solidFill>
              </a:rPr>
              <a:t>detection</a:t>
            </a:r>
            <a:r>
              <a:t>, but also bug </a:t>
            </a:r>
            <a:r>
              <a:rPr>
                <a:solidFill>
                  <a:srgbClr val="FEFB27"/>
                </a:solidFill>
              </a:rPr>
              <a:t>fixing</a:t>
            </a:r>
            <a:r>
              <a:t>, and </a:t>
            </a:r>
            <a:r>
              <a:rPr>
                <a:solidFill>
                  <a:srgbClr val="FEFB27"/>
                </a:solidFill>
              </a:rPr>
              <a:t>refactoring</a:t>
            </a:r>
          </a:p>
        </p:txBody>
      </p:sp>
    </p:spTree>
  </p:cSld>
  <p:clrMapOvr>
    <a:masterClrMapping/>
  </p:clrMapOvr>
  <p:transition xmlns:p14="http://schemas.microsoft.com/office/powerpoint/2010/main" spd="med" advClick="1"/>
</p:sld>
</file>

<file path=ppt/slides/slide7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3" name="Assuming a class and its dependence are independently evolving…"/>
          <p:cNvSpPr txBox="1"/>
          <p:nvPr>
            <p:ph type="title"/>
          </p:nvPr>
        </p:nvSpPr>
        <p:spPr>
          <a:prstGeom prst="rect">
            <a:avLst/>
          </a:prstGeom>
        </p:spPr>
        <p:txBody>
          <a:bodyPr/>
          <a:lstStyle>
            <a:lvl1pPr>
              <a:defRPr sz="5500"/>
            </a:lvl1pPr>
          </a:lstStyle>
          <a:p>
            <a:pPr/>
            <a:r>
              <a:t>Assuming a class and its dependence are independently evolving…</a:t>
            </a:r>
          </a:p>
        </p:txBody>
      </p:sp>
      <p:pic>
        <p:nvPicPr>
          <p:cNvPr id="494" name="Image" descr="Image"/>
          <p:cNvPicPr>
            <a:picLocks noChangeAspect="1"/>
          </p:cNvPicPr>
          <p:nvPr/>
        </p:nvPicPr>
        <p:blipFill>
          <a:blip r:embed="rId3">
            <a:extLst/>
          </a:blip>
          <a:stretch>
            <a:fillRect/>
          </a:stretch>
        </p:blipFill>
        <p:spPr>
          <a:xfrm>
            <a:off x="330547" y="3104778"/>
            <a:ext cx="14498141" cy="5397501"/>
          </a:xfrm>
          <a:prstGeom prst="rect">
            <a:avLst/>
          </a:prstGeom>
          <a:ln w="12700">
            <a:miter lim="400000"/>
          </a:ln>
        </p:spPr>
      </p:pic>
    </p:spTree>
  </p:cSld>
  <p:clrMapOvr>
    <a:masterClrMapping/>
  </p:clrMapOvr>
  <p:transition xmlns:p14="http://schemas.microsoft.com/office/powerpoint/2010/main" spd="med" advClick="1"/>
</p:sld>
</file>

<file path=ppt/slides/slide7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98" name="Unit test gives no guarantee that system works after code integration…"/>
          <p:cNvSpPr txBox="1"/>
          <p:nvPr>
            <p:ph type="title"/>
          </p:nvPr>
        </p:nvSpPr>
        <p:spPr>
          <a:xfrm>
            <a:off x="1270000" y="887737"/>
            <a:ext cx="10464800" cy="7642207"/>
          </a:xfrm>
          <a:prstGeom prst="rect">
            <a:avLst/>
          </a:prstGeom>
        </p:spPr>
        <p:txBody>
          <a:bodyPr/>
          <a:lstStyle/>
          <a:p>
            <a:pPr defTabSz="449833">
              <a:defRPr sz="6468"/>
            </a:pPr>
            <a:r>
              <a:t>Unit test gives no guarantee that </a:t>
            </a:r>
            <a:r>
              <a:rPr>
                <a:solidFill>
                  <a:srgbClr val="FEFB27"/>
                </a:solidFill>
              </a:rPr>
              <a:t>system works after code integration</a:t>
            </a:r>
          </a:p>
          <a:p>
            <a:pPr defTabSz="449833">
              <a:defRPr sz="6468"/>
            </a:pPr>
          </a:p>
          <a:p>
            <a:pPr defTabSz="449833">
              <a:defRPr sz="6468"/>
            </a:pPr>
            <a:r>
              <a:t>Integration test gives such guarantee, but doesn’t </a:t>
            </a:r>
            <a:r>
              <a:rPr>
                <a:solidFill>
                  <a:srgbClr val="FEFB27"/>
                </a:solidFill>
              </a:rPr>
              <a:t>help to locate error</a:t>
            </a:r>
            <a:r>
              <a:t> or to give </a:t>
            </a:r>
            <a:r>
              <a:rPr>
                <a:solidFill>
                  <a:srgbClr val="FEFB27"/>
                </a:solidFill>
              </a:rPr>
              <a:t>weaker guarantees early on</a:t>
            </a:r>
          </a:p>
        </p:txBody>
      </p:sp>
    </p:spTree>
  </p:cSld>
  <p:clrMapOvr>
    <a:masterClrMapping/>
  </p:clrMapOvr>
  <p:transition xmlns:p14="http://schemas.microsoft.com/office/powerpoint/2010/main" spd="med" advClick="1"/>
</p:sld>
</file>

<file path=ppt/slides/slide7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0" name="Test pyramids"/>
          <p:cNvSpPr txBox="1"/>
          <p:nvPr>
            <p:ph type="title"/>
          </p:nvPr>
        </p:nvSpPr>
        <p:spPr>
          <a:prstGeom prst="rect">
            <a:avLst/>
          </a:prstGeom>
        </p:spPr>
        <p:txBody>
          <a:bodyPr/>
          <a:lstStyle/>
          <a:p>
            <a:pPr/>
            <a:r>
              <a:t>Test pyramids</a:t>
            </a:r>
          </a:p>
        </p:txBody>
      </p:sp>
      <p:pic>
        <p:nvPicPr>
          <p:cNvPr id="501" name="Testing.pdf" descr="Testing.pdf"/>
          <p:cNvPicPr>
            <a:picLocks noChangeAspect="1"/>
          </p:cNvPicPr>
          <p:nvPr/>
        </p:nvPicPr>
        <p:blipFill>
          <a:blip r:embed="rId3">
            <a:extLst/>
          </a:blip>
          <a:stretch>
            <a:fillRect/>
          </a:stretch>
        </p:blipFill>
        <p:spPr>
          <a:xfrm>
            <a:off x="-2689100" y="-4179228"/>
            <a:ext cx="15228163" cy="12054327"/>
          </a:xfrm>
          <a:prstGeom prst="rect">
            <a:avLst/>
          </a:prstGeom>
          <a:ln w="12700">
            <a:miter lim="400000"/>
          </a:ln>
        </p:spPr>
      </p:pic>
    </p:spTree>
  </p:cSld>
  <p:clrMapOvr>
    <a:masterClrMapping/>
  </p:clrMapOvr>
  <p:transition xmlns:p14="http://schemas.microsoft.com/office/powerpoint/2010/main" spd="med" advClick="1"/>
</p:sld>
</file>

<file path=ppt/slides/slide7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5" name="One can also have test suites with different shapes, for different situations: before a commit, after merging, before a release, etc."/>
          <p:cNvSpPr txBox="1"/>
          <p:nvPr>
            <p:ph type="title"/>
          </p:nvPr>
        </p:nvSpPr>
        <p:spPr>
          <a:xfrm>
            <a:off x="1134624" y="1208613"/>
            <a:ext cx="10735552" cy="7336374"/>
          </a:xfrm>
          <a:prstGeom prst="rect">
            <a:avLst/>
          </a:prstGeom>
        </p:spPr>
        <p:txBody>
          <a:bodyPr/>
          <a:lstStyle/>
          <a:p>
            <a:pPr/>
            <a:r>
              <a:t>One can also have test suites with different shapes, for different situations: before a commit, after merging, before a release, etc.</a:t>
            </a:r>
          </a:p>
        </p:txBody>
      </p:sp>
    </p:spTree>
  </p:cSld>
  <p:clrMapOvr>
    <a:masterClrMapping/>
  </p:clrMapOvr>
  <p:transition xmlns:p14="http://schemas.microsoft.com/office/powerpoint/2010/main" spd="med" advClick="1"/>
</p:sld>
</file>

<file path=ppt/slides/slide7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07" name="Guarantee provided by the test"/>
          <p:cNvSpPr txBox="1"/>
          <p:nvPr>
            <p:ph type="title"/>
          </p:nvPr>
        </p:nvSpPr>
        <p:spPr>
          <a:prstGeom prst="rect">
            <a:avLst/>
          </a:prstGeom>
        </p:spPr>
        <p:txBody>
          <a:bodyPr/>
          <a:lstStyle/>
          <a:p>
            <a:pPr/>
            <a:r>
              <a:t>Guarantee provided by the test</a:t>
            </a:r>
          </a:p>
        </p:txBody>
      </p:sp>
      <p:sp>
        <p:nvSpPr>
          <p:cNvPr id="508" name="Acceptance: the tests justify product acceptance, play the role of a contract…"/>
          <p:cNvSpPr txBox="1"/>
          <p:nvPr>
            <p:ph type="body" idx="1"/>
          </p:nvPr>
        </p:nvSpPr>
        <p:spPr>
          <a:xfrm>
            <a:off x="996111" y="3086470"/>
            <a:ext cx="11012578" cy="6576204"/>
          </a:xfrm>
          <a:prstGeom prst="rect">
            <a:avLst/>
          </a:prstGeom>
        </p:spPr>
        <p:txBody>
          <a:bodyPr/>
          <a:lstStyle/>
          <a:p>
            <a:pPr marL="729915" indent="-729915">
              <a:buSzPct val="100000"/>
              <a:buAutoNum type="arabicPeriod" startAt="1"/>
            </a:pPr>
            <a:r>
              <a:rPr>
                <a:solidFill>
                  <a:srgbClr val="FEFB27"/>
                </a:solidFill>
              </a:rPr>
              <a:t>Acceptance</a:t>
            </a:r>
            <a:r>
              <a:t>: the tests justify product acceptance, play the role of a contract</a:t>
            </a:r>
          </a:p>
          <a:p>
            <a:pPr marL="729915" indent="-729915">
              <a:buSzPct val="100000"/>
              <a:buAutoNum type="arabicPeriod" startAt="1"/>
            </a:pPr>
            <a:r>
              <a:rPr>
                <a:solidFill>
                  <a:srgbClr val="FEFB27"/>
                </a:solidFill>
              </a:rPr>
              <a:t>Regression</a:t>
            </a:r>
            <a:r>
              <a:t>: the tests give evidence that previously tested behavior was not affected</a:t>
            </a:r>
          </a:p>
          <a:p>
            <a:pPr marL="729915" indent="-729915">
              <a:buSzPct val="100000"/>
              <a:buAutoNum type="arabicPeriod" startAt="1"/>
            </a:pPr>
            <a:r>
              <a:rPr>
                <a:solidFill>
                  <a:srgbClr val="FEFB27"/>
                </a:solidFill>
              </a:rPr>
              <a:t>Smoke</a:t>
            </a:r>
            <a:r>
              <a:t>: the tests give evidence that basic system behavior is OK</a:t>
            </a:r>
          </a:p>
        </p:txBody>
      </p:sp>
    </p:spTree>
  </p:cSld>
  <p:clrMapOvr>
    <a:masterClrMapping/>
  </p:clrMapOvr>
  <p:transition xmlns:p14="http://schemas.microsoft.com/office/powerpoint/2010/main" spd="med" advClick="1"/>
</p:sld>
</file>

<file path=ppt/slides/slide7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2" name="Software Engineering"/>
          <p:cNvSpPr txBox="1"/>
          <p:nvPr>
            <p:ph type="ctrTitle"/>
          </p:nvPr>
        </p:nvSpPr>
        <p:spPr>
          <a:prstGeom prst="rect">
            <a:avLst/>
          </a:prstGeom>
        </p:spPr>
        <p:txBody>
          <a:bodyPr>
            <a:normAutofit fontScale="100000" lnSpcReduction="0"/>
          </a:bodyPr>
          <a:lstStyle/>
          <a:p>
            <a:pPr/>
            <a:r>
              <a:t>Software Engineering</a:t>
            </a:r>
          </a:p>
        </p:txBody>
      </p:sp>
      <p:sp>
        <p:nvSpPr>
          <p:cNvPr id="513" name="Paulo Borba…"/>
          <p:cNvSpPr txBox="1"/>
          <p:nvPr>
            <p:ph type="subTitle" sz="quarter" idx="1"/>
          </p:nvPr>
        </p:nvSpPr>
        <p:spPr>
          <a:xfrm>
            <a:off x="1270000" y="5029200"/>
            <a:ext cx="10464800" cy="1816100"/>
          </a:xfrm>
          <a:prstGeom prst="rect">
            <a:avLst/>
          </a:prstGeom>
        </p:spPr>
        <p:txBody>
          <a:bodyPr/>
          <a:lstStyle/>
          <a:p>
            <a:pPr/>
            <a:r>
              <a:t>Paulo Borba</a:t>
            </a:r>
          </a:p>
          <a:p>
            <a:pPr/>
            <a:r>
              <a:t>Informatics Center</a:t>
            </a:r>
          </a:p>
          <a:p>
            <a:pPr/>
            <a:r>
              <a:t>Federal University of Pernambuco</a:t>
            </a:r>
          </a:p>
        </p:txBody>
      </p:sp>
      <p:sp>
        <p:nvSpPr>
          <p:cNvPr id="514" name="pauloborba.cin.ufpe.br"/>
          <p:cNvSpPr txBox="1"/>
          <p:nvPr/>
        </p:nvSpPr>
        <p:spPr>
          <a:xfrm>
            <a:off x="2578100" y="8828075"/>
            <a:ext cx="7848600"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2400" u="sng">
                <a:solidFill>
                  <a:srgbClr val="F3F9F6"/>
                </a:solidFill>
                <a:latin typeface="Courier New"/>
                <a:ea typeface="Courier New"/>
                <a:cs typeface="Courier New"/>
                <a:sym typeface="Courier New"/>
                <a:hlinkClick r:id="rId2" invalidUrl="" action="" tgtFrame="" tooltip="" history="1" highlightClick="0" endSnd="0"/>
              </a:defRPr>
            </a:lvl1pPr>
          </a:lstStyle>
          <a:p>
            <a:pPr>
              <a:defRPr u="none"/>
            </a:pPr>
            <a:r>
              <a:rPr u="sng">
                <a:hlinkClick r:id="rId2" invalidUrl="" action="" tgtFrame="" tooltip="" history="1" highlightClick="0" endSnd="0"/>
              </a:rPr>
              <a:t>pauloborba.cin.ufpe.br</a:t>
            </a:r>
          </a:p>
        </p:txBody>
      </p:sp>
    </p:spTree>
  </p:cSld>
  <p:clrMapOvr>
    <a:masterClrMapping/>
  </p:clrMapOvr>
  <p:transition xmlns:p14="http://schemas.microsoft.com/office/powerpoint/2010/main" spd="med" advClick="1"/>
</p:sld>
</file>

<file path=ppt/slides/slide7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6" name="What are (non acceptance) service tests?"/>
          <p:cNvSpPr txBox="1"/>
          <p:nvPr>
            <p:ph type="title"/>
          </p:nvPr>
        </p:nvSpPr>
        <p:spPr>
          <a:prstGeom prst="rect">
            <a:avLst/>
          </a:prstGeom>
        </p:spPr>
        <p:txBody>
          <a:bodyPr/>
          <a:lstStyle/>
          <a:p>
            <a:pPr/>
            <a:r>
              <a:t>What are (non acceptance) service tests?</a:t>
            </a:r>
          </a:p>
        </p:txBody>
      </p:sp>
    </p:spTree>
  </p:cSld>
  <p:clrMapOvr>
    <a:masterClrMapping/>
  </p:clrMapOvr>
  <p:transition xmlns:p14="http://schemas.microsoft.com/office/powerpoint/2010/main" spd="med" advClick="1"/>
</p:sld>
</file>

<file path=ppt/slides/slide7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18" name="Non acceptance service tests"/>
          <p:cNvSpPr txBox="1"/>
          <p:nvPr>
            <p:ph type="title"/>
          </p:nvPr>
        </p:nvSpPr>
        <p:spPr>
          <a:prstGeom prst="rect">
            <a:avLst/>
          </a:prstGeom>
        </p:spPr>
        <p:txBody>
          <a:bodyPr/>
          <a:lstStyle/>
          <a:p>
            <a:pPr/>
            <a:r>
              <a:rPr>
                <a:solidFill>
                  <a:srgbClr val="FEFB27"/>
                </a:solidFill>
              </a:rPr>
              <a:t>Non</a:t>
            </a:r>
            <a:r>
              <a:t> </a:t>
            </a:r>
            <a:r>
              <a:rPr>
                <a:solidFill>
                  <a:srgbClr val="FEFB27"/>
                </a:solidFill>
              </a:rPr>
              <a:t>acceptance service</a:t>
            </a:r>
            <a:r>
              <a:t> tests</a:t>
            </a:r>
          </a:p>
        </p:txBody>
      </p:sp>
      <p:sp>
        <p:nvSpPr>
          <p:cNvPr id="519" name="directly exercises services…"/>
          <p:cNvSpPr txBox="1"/>
          <p:nvPr>
            <p:ph type="body" idx="1"/>
          </p:nvPr>
        </p:nvSpPr>
        <p:spPr>
          <a:xfrm>
            <a:off x="1270000" y="3141586"/>
            <a:ext cx="10464800" cy="5715001"/>
          </a:xfrm>
          <a:prstGeom prst="rect">
            <a:avLst/>
          </a:prstGeom>
        </p:spPr>
        <p:txBody>
          <a:bodyPr/>
          <a:lstStyle/>
          <a:p>
            <a:pPr marL="1460500" indent="-1143000">
              <a:spcBef>
                <a:spcPts val="0"/>
              </a:spcBef>
              <a:defRPr>
                <a:solidFill>
                  <a:srgbClr val="FEFB27"/>
                </a:solidFill>
              </a:defRPr>
            </a:pPr>
            <a:r>
              <a:t>directly exercises services</a:t>
            </a:r>
          </a:p>
          <a:p>
            <a:pPr marL="1460500" indent="-1143000">
              <a:spcBef>
                <a:spcPts val="0"/>
              </a:spcBef>
              <a:defRPr>
                <a:solidFill>
                  <a:srgbClr val="FEFB27"/>
                </a:solidFill>
              </a:defRPr>
            </a:pPr>
            <a:r>
              <a:t>not directly derived from explicit requirements</a:t>
            </a:r>
          </a:p>
          <a:p>
            <a:pPr marL="1460500" indent="-1143000">
              <a:spcBef>
                <a:spcPts val="0"/>
              </a:spcBef>
            </a:pPr>
            <a:r>
              <a:t>regression or smoke, depending on complexity and in which suite it is included</a:t>
            </a:r>
          </a:p>
          <a:p>
            <a:pPr marL="1460500" indent="-1143000">
              <a:spcBef>
                <a:spcPts val="0"/>
              </a:spcBef>
            </a:pPr>
            <a:r>
              <a:t>functional</a:t>
            </a:r>
          </a:p>
          <a:p>
            <a:pPr marL="1460500" indent="-1143000">
              <a:spcBef>
                <a:spcPts val="0"/>
              </a:spcBef>
            </a:pPr>
            <a:r>
              <a:t>unit, integration, or system, depending on  selected dependencies</a:t>
            </a:r>
          </a:p>
        </p:txBody>
      </p:sp>
    </p:spTree>
  </p:cSld>
  <p:clrMapOvr>
    <a:masterClrMapping/>
  </p:clrMapOvr>
  <p:transition xmlns:p14="http://schemas.microsoft.com/office/powerpoint/2010/main" spd="med" advClick="1"/>
</p:sld>
</file>

<file path=ppt/slides/slide7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1" name="Service test, no link with scenarios"/>
          <p:cNvSpPr txBox="1"/>
          <p:nvPr>
            <p:ph type="title"/>
          </p:nvPr>
        </p:nvSpPr>
        <p:spPr>
          <a:prstGeom prst="rect">
            <a:avLst/>
          </a:prstGeom>
        </p:spPr>
        <p:txBody>
          <a:bodyPr/>
          <a:lstStyle/>
          <a:p>
            <a:pPr/>
            <a:r>
              <a:t>Service test, no link with scenarios</a:t>
            </a:r>
          </a:p>
        </p:txBody>
      </p:sp>
      <p:sp>
        <p:nvSpPr>
          <p:cNvPr id="522" name="describe(&quot;O servidor&quot;, () =&gt; {…"/>
          <p:cNvSpPr txBox="1"/>
          <p:nvPr/>
        </p:nvSpPr>
        <p:spPr>
          <a:xfrm>
            <a:off x="89768" y="3384550"/>
            <a:ext cx="12825264" cy="50800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a:solidFill>
                  <a:srgbClr val="F3F9F6"/>
                </a:solidFill>
              </a:defRPr>
            </a:pPr>
            <a:r>
              <a:t>describe("O servidor", () =&gt; {</a:t>
            </a:r>
          </a:p>
          <a:p>
            <a:pPr algn="l">
              <a:defRPr>
                <a:solidFill>
                  <a:srgbClr val="F3F9F6"/>
                </a:solidFill>
              </a:defRPr>
            </a:pPr>
          </a:p>
          <a:p>
            <a:pPr algn="l">
              <a:defRPr>
                <a:solidFill>
                  <a:srgbClr val="F3F9F6"/>
                </a:solidFill>
              </a:defRPr>
            </a:pPr>
            <a:r>
              <a:t>  it("inicialmente retorna uma lista de alunos vazia", () =&gt; {</a:t>
            </a:r>
          </a:p>
          <a:p>
            <a:pPr algn="l">
              <a:defRPr>
                <a:solidFill>
                  <a:srgbClr val="F3F9F6"/>
                </a:solidFill>
              </a:defRPr>
            </a:pPr>
            <a:r>
              <a:t>    return </a:t>
            </a:r>
            <a:r>
              <a:rPr>
                <a:solidFill>
                  <a:srgbClr val="FEFB27"/>
                </a:solidFill>
              </a:rPr>
              <a:t>request.get(base_url + "alunos")</a:t>
            </a:r>
            <a:r>
              <a:t>.then(body =&gt; </a:t>
            </a:r>
          </a:p>
          <a:p>
            <a:pPr algn="l">
              <a:defRPr>
                <a:solidFill>
                  <a:srgbClr val="F3F9F6"/>
                </a:solidFill>
              </a:defRPr>
            </a:pPr>
            <a:r>
              <a:t>       expect(body).toBe("[]")).catch(e =&gt; </a:t>
            </a:r>
          </a:p>
          <a:p>
            <a:pPr algn="l">
              <a:defRPr>
                <a:solidFill>
                  <a:srgbClr val="F3F9F6"/>
                </a:solidFill>
              </a:defRPr>
            </a:pPr>
            <a:r>
              <a:t>       expect(e).toEqual(null));</a:t>
            </a:r>
          </a:p>
          <a:p>
            <a:pPr algn="l">
              <a:defRPr>
                <a:solidFill>
                  <a:srgbClr val="F3F9F6"/>
                </a:solidFill>
              </a:defRPr>
            </a:pPr>
            <a:r>
              <a:t>  })</a:t>
            </a:r>
            <a:endParaRPr>
              <a:solidFill>
                <a:srgbClr val="FEFB27"/>
              </a:solidFill>
            </a:endParaRPr>
          </a:p>
        </p:txBody>
      </p:sp>
      <p:sp>
        <p:nvSpPr>
          <p:cNvPr id="523" name="test action"/>
          <p:cNvSpPr/>
          <p:nvPr/>
        </p:nvSpPr>
        <p:spPr>
          <a:xfrm>
            <a:off x="9203531" y="3484260"/>
            <a:ext cx="3402561" cy="1115744"/>
          </a:xfrm>
          <a:prstGeom prst="wedgeEllipseCallout">
            <a:avLst>
              <a:gd name="adj1" fmla="val -42588"/>
              <a:gd name="adj2" fmla="val 126736"/>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3200">
                <a:effectLst>
                  <a:outerShdw sx="100000" sy="100000" kx="0" ky="0" algn="b" rotWithShape="0" blurRad="38100" dist="12700" dir="5400000">
                    <a:srgbClr val="000000">
                      <a:alpha val="50000"/>
                    </a:srgbClr>
                  </a:outerShdw>
                </a:effectLst>
              </a:defRPr>
            </a:lvl1pPr>
          </a:lstStyle>
          <a:p>
            <a:pPr/>
            <a:r>
              <a:t>test action</a:t>
            </a:r>
          </a:p>
        </p:txBody>
      </p:sp>
      <p:sp>
        <p:nvSpPr>
          <p:cNvPr id="524" name="expected result"/>
          <p:cNvSpPr/>
          <p:nvPr/>
        </p:nvSpPr>
        <p:spPr>
          <a:xfrm>
            <a:off x="3099990" y="8102996"/>
            <a:ext cx="3402561" cy="1115745"/>
          </a:xfrm>
          <a:prstGeom prst="wedgeEllipseCallout">
            <a:avLst>
              <a:gd name="adj1" fmla="val 31003"/>
              <a:gd name="adj2" fmla="val -110932"/>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3200">
                <a:effectLst>
                  <a:outerShdw sx="100000" sy="100000" kx="0" ky="0" algn="b" rotWithShape="0" blurRad="38100" dist="12700" dir="5400000">
                    <a:srgbClr val="000000">
                      <a:alpha val="50000"/>
                    </a:srgbClr>
                  </a:outerShdw>
                </a:effectLst>
              </a:defRPr>
            </a:lvl1pPr>
          </a:lstStyle>
          <a:p>
            <a:pPr/>
            <a:r>
              <a:t>expected result</a:t>
            </a:r>
          </a:p>
        </p:txBody>
      </p:sp>
    </p:spTree>
  </p:cSld>
  <p:clrMapOvr>
    <a:masterClrMapping/>
  </p:clrMapOvr>
  <p:transition xmlns:p14="http://schemas.microsoft.com/office/powerpoint/2010/main" spd="med" advClick="1"/>
</p:sld>
</file>

<file path=ppt/slides/slide7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8" name="Might check implicit requirements"/>
          <p:cNvSpPr txBox="1"/>
          <p:nvPr>
            <p:ph type="title"/>
          </p:nvPr>
        </p:nvSpPr>
        <p:spPr>
          <a:prstGeom prst="rect">
            <a:avLst/>
          </a:prstGeom>
        </p:spPr>
        <p:txBody>
          <a:bodyPr/>
          <a:lstStyle/>
          <a:p>
            <a:pPr/>
            <a:r>
              <a:t>Might check implicit requirements</a:t>
            </a:r>
          </a:p>
        </p:txBody>
      </p:sp>
      <p:sp>
        <p:nvSpPr>
          <p:cNvPr id="529" name="it(&quot;só cadastra alunos&quot;, () =&gt; {…"/>
          <p:cNvSpPr txBox="1"/>
          <p:nvPr/>
        </p:nvSpPr>
        <p:spPr>
          <a:xfrm>
            <a:off x="89768" y="1841500"/>
            <a:ext cx="13027373" cy="8191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a:solidFill>
                  <a:srgbClr val="F3F9F6"/>
                </a:solidFill>
              </a:defRPr>
            </a:pPr>
          </a:p>
          <a:p>
            <a:pPr algn="l">
              <a:defRPr>
                <a:solidFill>
                  <a:srgbClr val="F3F9F6"/>
                </a:solidFill>
              </a:defRPr>
            </a:pPr>
          </a:p>
          <a:p>
            <a:pPr algn="l">
              <a:defRPr>
                <a:solidFill>
                  <a:srgbClr val="F3F9F6"/>
                </a:solidFill>
              </a:defRPr>
            </a:pPr>
            <a:r>
              <a:t>it("só cadastra alunos", () =&gt; {</a:t>
            </a:r>
          </a:p>
          <a:p>
            <a:pPr algn="l">
              <a:defRPr>
                <a:solidFill>
                  <a:srgbClr val="F3F9F6"/>
                </a:solidFill>
              </a:defRPr>
            </a:pPr>
            <a:r>
              <a:t>    var options = {method: 'POST', uri: (base_url + "aluno"), </a:t>
            </a:r>
          </a:p>
          <a:p>
            <a:pPr algn="l">
              <a:defRPr>
                <a:solidFill>
                  <a:srgbClr val="F3F9F6"/>
                </a:solidFill>
              </a:defRPr>
            </a:pPr>
            <a:r>
              <a:t>                          body: {name: "Mari", cpf: "962"}, </a:t>
            </a:r>
          </a:p>
          <a:p>
            <a:pPr algn="l">
              <a:defRPr>
                <a:solidFill>
                  <a:srgbClr val="F3F9F6"/>
                </a:solidFill>
              </a:defRPr>
            </a:pPr>
            <a:r>
              <a:t>                          json: true};</a:t>
            </a:r>
          </a:p>
          <a:p>
            <a:pPr algn="l">
              <a:defRPr>
                <a:solidFill>
                  <a:srgbClr val="F3F9F6"/>
                </a:solidFill>
              </a:defRPr>
            </a:pPr>
            <a:r>
              <a:t>    return </a:t>
            </a:r>
            <a:r>
              <a:rPr>
                <a:solidFill>
                  <a:srgbClr val="FEFB27"/>
                </a:solidFill>
              </a:rPr>
              <a:t>request(options)</a:t>
            </a:r>
          </a:p>
          <a:p>
            <a:pPr algn="l">
              <a:defRPr>
                <a:solidFill>
                  <a:srgbClr val="F3F9F6"/>
                </a:solidFill>
              </a:defRPr>
            </a:pPr>
            <a:r>
              <a:t>         .then(body =&gt;</a:t>
            </a:r>
          </a:p>
          <a:p>
            <a:pPr algn="l">
              <a:defRPr>
                <a:solidFill>
                  <a:srgbClr val="F3F9F6"/>
                </a:solidFill>
              </a:defRPr>
            </a:pPr>
            <a:r>
              <a:t>            expect(body).toEqual({failure: "O aluno não </a:t>
            </a:r>
          </a:p>
          <a:p>
            <a:pPr algn="l">
              <a:defRPr>
                <a:solidFill>
                  <a:srgbClr val="F3F9F6"/>
                </a:solidFill>
              </a:defRPr>
            </a:pPr>
            <a:r>
              <a:t>                                              pode ser cadastrado”}))</a:t>
            </a:r>
          </a:p>
          <a:p>
            <a:pPr algn="l">
              <a:defRPr>
                <a:solidFill>
                  <a:srgbClr val="F3F9F6"/>
                </a:solidFill>
              </a:defRPr>
            </a:pPr>
            <a:r>
              <a:t>         .catch(e =&gt; expect(e).toEqual(null))</a:t>
            </a:r>
          </a:p>
          <a:p>
            <a:pPr algn="l">
              <a:defRPr>
                <a:solidFill>
                  <a:srgbClr val="F3F9F6"/>
                </a:solidFill>
              </a:defRPr>
            </a:pPr>
            <a:r>
              <a:t>});</a:t>
            </a:r>
            <a:endParaRPr>
              <a:solidFill>
                <a:srgbClr val="FEFB27"/>
              </a:solidFill>
            </a:endParaRP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2" name="Behaves as expected…"/>
          <p:cNvSpPr txBox="1"/>
          <p:nvPr>
            <p:ph type="title"/>
          </p:nvPr>
        </p:nvSpPr>
        <p:spPr>
          <a:prstGeom prst="rect">
            <a:avLst/>
          </a:prstGeom>
        </p:spPr>
        <p:txBody>
          <a:bodyPr/>
          <a:lstStyle/>
          <a:p>
            <a:pPr/>
            <a:r>
              <a:t>Behaves as expected…</a:t>
            </a:r>
          </a:p>
        </p:txBody>
      </p:sp>
      <p:sp>
        <p:nvSpPr>
          <p:cNvPr id="233" name="functionalities (correctness)…"/>
          <p:cNvSpPr txBox="1"/>
          <p:nvPr>
            <p:ph type="body" idx="1"/>
          </p:nvPr>
        </p:nvSpPr>
        <p:spPr>
          <a:prstGeom prst="rect">
            <a:avLst/>
          </a:prstGeom>
        </p:spPr>
        <p:txBody>
          <a:bodyPr/>
          <a:lstStyle/>
          <a:p>
            <a:pPr>
              <a:defRPr>
                <a:solidFill>
                  <a:srgbClr val="FEFB27"/>
                </a:solidFill>
              </a:defRPr>
            </a:pPr>
            <a:r>
              <a:t>functionalities (correctness)</a:t>
            </a:r>
          </a:p>
          <a:p>
            <a:pPr>
              <a:defRPr>
                <a:solidFill>
                  <a:srgbClr val="FEFB27"/>
                </a:solidFill>
              </a:defRPr>
            </a:pPr>
            <a:r>
              <a:t>robustness</a:t>
            </a:r>
          </a:p>
          <a:p>
            <a:pPr/>
            <a:r>
              <a:t>performance and scalability</a:t>
            </a:r>
          </a:p>
          <a:p>
            <a:pPr/>
            <a:r>
              <a:t>presentation and GUI (usability)</a:t>
            </a:r>
          </a:p>
          <a:p>
            <a:pPr/>
            <a:r>
              <a:t>security</a:t>
            </a:r>
          </a:p>
          <a:p>
            <a:pPr/>
            <a:r>
              <a:t>…</a:t>
            </a:r>
          </a:p>
        </p:txBody>
      </p:sp>
    </p:spTree>
  </p:cSld>
  <p:clrMapOvr>
    <a:masterClrMapping/>
  </p:clrMapOvr>
  <p:transition xmlns:p14="http://schemas.microsoft.com/office/powerpoint/2010/main" spd="med" advClick="1"/>
</p:sld>
</file>

<file path=ppt/slides/slide8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1" name="Common actions and state for tests in a suite"/>
          <p:cNvSpPr txBox="1"/>
          <p:nvPr>
            <p:ph type="title"/>
          </p:nvPr>
        </p:nvSpPr>
        <p:spPr>
          <a:prstGeom prst="rect">
            <a:avLst/>
          </a:prstGeom>
        </p:spPr>
        <p:txBody>
          <a:bodyPr/>
          <a:lstStyle/>
          <a:p>
            <a:pPr/>
            <a:r>
              <a:t>Common actions and state for tests in a suite</a:t>
            </a:r>
          </a:p>
        </p:txBody>
      </p:sp>
      <p:sp>
        <p:nvSpPr>
          <p:cNvPr id="532" name="var server:any;…"/>
          <p:cNvSpPr txBox="1"/>
          <p:nvPr/>
        </p:nvSpPr>
        <p:spPr>
          <a:xfrm>
            <a:off x="1959886" y="1841499"/>
            <a:ext cx="9085028" cy="75692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a:solidFill>
                  <a:srgbClr val="F3F9F6"/>
                </a:solidFill>
              </a:defRPr>
            </a:pPr>
          </a:p>
          <a:p>
            <a:pPr algn="l">
              <a:defRPr>
                <a:solidFill>
                  <a:srgbClr val="F3F9F6"/>
                </a:solidFill>
              </a:defRPr>
            </a:pPr>
          </a:p>
          <a:p>
            <a:pPr algn="l">
              <a:defRPr>
                <a:solidFill>
                  <a:srgbClr val="F3F9F6"/>
                </a:solidFill>
              </a:defRPr>
            </a:pPr>
            <a:r>
              <a:t>  </a:t>
            </a:r>
            <a:r>
              <a:t>var server:any;</a:t>
            </a:r>
          </a:p>
          <a:p>
            <a:pPr algn="l">
              <a:defRPr>
                <a:solidFill>
                  <a:srgbClr val="F3F9F6"/>
                </a:solidFill>
              </a:defRPr>
            </a:pPr>
          </a:p>
          <a:p>
            <a:pPr algn="l">
              <a:defRPr>
                <a:solidFill>
                  <a:srgbClr val="F3F9F6"/>
                </a:solidFill>
              </a:defRPr>
            </a:pPr>
            <a:r>
              <a:t>  beforeAll(() =&gt; { </a:t>
            </a:r>
          </a:p>
          <a:p>
            <a:pPr algn="l">
              <a:defRPr>
                <a:solidFill>
                  <a:srgbClr val="F3F9F6"/>
                </a:solidFill>
              </a:defRPr>
            </a:pPr>
            <a:r>
              <a:t>        server = require(‘../ta-server')</a:t>
            </a:r>
          </a:p>
          <a:p>
            <a:pPr algn="l">
              <a:defRPr>
                <a:solidFill>
                  <a:srgbClr val="F3F9F6"/>
                </a:solidFill>
              </a:defRPr>
            </a:pPr>
            <a:r>
              <a:t>  });</a:t>
            </a:r>
          </a:p>
          <a:p>
            <a:pPr algn="l">
              <a:defRPr>
                <a:solidFill>
                  <a:srgbClr val="F3F9F6"/>
                </a:solidFill>
              </a:defRPr>
            </a:pPr>
          </a:p>
          <a:p>
            <a:pPr algn="l">
              <a:defRPr>
                <a:solidFill>
                  <a:srgbClr val="F3F9F6"/>
                </a:solidFill>
              </a:defRPr>
            </a:pPr>
            <a:r>
              <a:t>  afterAll(() =&gt; {</a:t>
            </a:r>
          </a:p>
          <a:p>
            <a:pPr algn="l">
              <a:defRPr>
                <a:solidFill>
                  <a:srgbClr val="F3F9F6"/>
                </a:solidFill>
              </a:defRPr>
            </a:pPr>
            <a:r>
              <a:t>        server.closeServer()</a:t>
            </a:r>
          </a:p>
          <a:p>
            <a:pPr algn="l">
              <a:defRPr>
                <a:solidFill>
                  <a:srgbClr val="F3F9F6"/>
                </a:solidFill>
              </a:defRPr>
            </a:pPr>
            <a:r>
              <a:t>  });</a:t>
            </a:r>
          </a:p>
        </p:txBody>
      </p:sp>
      <p:sp>
        <p:nvSpPr>
          <p:cNvPr id="533" name="test suite…"/>
          <p:cNvSpPr/>
          <p:nvPr/>
        </p:nvSpPr>
        <p:spPr>
          <a:xfrm>
            <a:off x="9058409" y="3062264"/>
            <a:ext cx="3828015" cy="1537740"/>
          </a:xfrm>
          <a:prstGeom prst="wedgeEllipseCallout">
            <a:avLst>
              <a:gd name="adj1" fmla="val -31139"/>
              <a:gd name="adj2" fmla="val 82953"/>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p>
            <a:pPr>
              <a:defRPr sz="3200">
                <a:effectLst>
                  <a:outerShdw sx="100000" sy="100000" kx="0" ky="0" algn="b" rotWithShape="0" blurRad="38100" dist="12700" dir="5400000">
                    <a:srgbClr val="000000">
                      <a:alpha val="50000"/>
                    </a:srgbClr>
                  </a:outerShdw>
                </a:effectLst>
              </a:defRPr>
            </a:pPr>
            <a:r>
              <a:t>test suite </a:t>
            </a:r>
          </a:p>
          <a:p>
            <a:pPr>
              <a:defRPr sz="3200">
                <a:effectLst>
                  <a:outerShdw sx="100000" sy="100000" kx="0" ky="0" algn="b" rotWithShape="0" blurRad="38100" dist="12700" dir="5400000">
                    <a:srgbClr val="000000">
                      <a:alpha val="50000"/>
                    </a:srgbClr>
                  </a:outerShdw>
                </a:effectLst>
              </a:defRPr>
            </a:pPr>
            <a:r>
              <a:t>setup</a:t>
            </a:r>
          </a:p>
        </p:txBody>
      </p:sp>
      <p:sp>
        <p:nvSpPr>
          <p:cNvPr id="534" name="test suite…"/>
          <p:cNvSpPr/>
          <p:nvPr/>
        </p:nvSpPr>
        <p:spPr>
          <a:xfrm>
            <a:off x="8272791" y="7505184"/>
            <a:ext cx="3828015" cy="1537741"/>
          </a:xfrm>
          <a:prstGeom prst="wedgeEllipseCallout">
            <a:avLst>
              <a:gd name="adj1" fmla="val -63373"/>
              <a:gd name="adj2" fmla="val -48677"/>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p>
            <a:pPr>
              <a:defRPr sz="3200">
                <a:effectLst>
                  <a:outerShdw sx="100000" sy="100000" kx="0" ky="0" algn="b" rotWithShape="0" blurRad="38100" dist="12700" dir="5400000">
                    <a:srgbClr val="000000">
                      <a:alpha val="50000"/>
                    </a:srgbClr>
                  </a:outerShdw>
                </a:effectLst>
              </a:defRPr>
            </a:pPr>
            <a:r>
              <a:t>test suite </a:t>
            </a:r>
          </a:p>
          <a:p>
            <a:pPr>
              <a:defRPr sz="3200">
                <a:effectLst>
                  <a:outerShdw sx="100000" sy="100000" kx="0" ky="0" algn="b" rotWithShape="0" blurRad="38100" dist="12700" dir="5400000">
                    <a:srgbClr val="000000">
                      <a:alpha val="50000"/>
                    </a:srgbClr>
                  </a:outerShdw>
                </a:effectLst>
              </a:defRPr>
            </a:pPr>
            <a:r>
              <a:t>cleanup</a:t>
            </a:r>
          </a:p>
        </p:txBody>
      </p:sp>
    </p:spTree>
  </p:cSld>
  <p:clrMapOvr>
    <a:masterClrMapping/>
  </p:clrMapOvr>
  <p:transition xmlns:p14="http://schemas.microsoft.com/office/powerpoint/2010/main" spd="med" advClick="1"/>
</p:sld>
</file>

<file path=ppt/slides/slide8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6" name="Code exercises the system under test (SUT) by invoking services"/>
          <p:cNvSpPr txBox="1"/>
          <p:nvPr>
            <p:ph type="title"/>
          </p:nvPr>
        </p:nvSpPr>
        <p:spPr>
          <a:xfrm>
            <a:off x="1270000" y="1998315"/>
            <a:ext cx="10464800" cy="5756970"/>
          </a:xfrm>
          <a:prstGeom prst="rect">
            <a:avLst/>
          </a:prstGeom>
        </p:spPr>
        <p:txBody>
          <a:bodyPr/>
          <a:lstStyle/>
          <a:p>
            <a:pPr/>
            <a:r>
              <a:rPr>
                <a:solidFill>
                  <a:srgbClr val="FEFB27"/>
                </a:solidFill>
              </a:rPr>
              <a:t>Code</a:t>
            </a:r>
            <a:r>
              <a:t> exercises the system under test (SUT) by invoking services</a:t>
            </a:r>
          </a:p>
        </p:txBody>
      </p:sp>
    </p:spTree>
  </p:cSld>
  <p:clrMapOvr>
    <a:masterClrMapping/>
  </p:clrMapOvr>
  <p:transition xmlns:p14="http://schemas.microsoft.com/office/powerpoint/2010/main" spd="med" advClick="1"/>
</p:sld>
</file>

<file path=ppt/slides/slide8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38" name="Not driven by scenarios, but by properties developers want to check (component interfaces/contracts, assumptions, etc.)"/>
          <p:cNvSpPr txBox="1"/>
          <p:nvPr>
            <p:ph type="title"/>
          </p:nvPr>
        </p:nvSpPr>
        <p:spPr>
          <a:xfrm>
            <a:off x="1270000" y="506368"/>
            <a:ext cx="10464800" cy="8740864"/>
          </a:xfrm>
          <a:prstGeom prst="rect">
            <a:avLst/>
          </a:prstGeom>
        </p:spPr>
        <p:txBody>
          <a:bodyPr/>
          <a:lstStyle/>
          <a:p>
            <a:pPr/>
            <a:r>
              <a:t>N</a:t>
            </a:r>
            <a:r>
              <a:t>ot driven by</a:t>
            </a:r>
            <a:r>
              <a:rPr>
                <a:solidFill>
                  <a:srgbClr val="FEFB27"/>
                </a:solidFill>
              </a:rPr>
              <a:t> scenarios</a:t>
            </a:r>
            <a:r>
              <a:t>, but by properties developers want to check (component interfaces/contracts, assumptions, etc.)  </a:t>
            </a:r>
          </a:p>
        </p:txBody>
      </p:sp>
    </p:spTree>
  </p:cSld>
  <p:clrMapOvr>
    <a:masterClrMapping/>
  </p:clrMapOvr>
  <p:transition xmlns:p14="http://schemas.microsoft.com/office/powerpoint/2010/main" spd="med" advClick="1"/>
</p:sld>
</file>

<file path=ppt/slides/slide8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0" name="Software Engineering"/>
          <p:cNvSpPr txBox="1"/>
          <p:nvPr>
            <p:ph type="ctrTitle"/>
          </p:nvPr>
        </p:nvSpPr>
        <p:spPr>
          <a:prstGeom prst="rect">
            <a:avLst/>
          </a:prstGeom>
        </p:spPr>
        <p:txBody>
          <a:bodyPr>
            <a:normAutofit fontScale="100000" lnSpcReduction="0"/>
          </a:bodyPr>
          <a:lstStyle/>
          <a:p>
            <a:pPr/>
            <a:r>
              <a:t>Software Engineering</a:t>
            </a:r>
          </a:p>
        </p:txBody>
      </p:sp>
      <p:sp>
        <p:nvSpPr>
          <p:cNvPr id="541" name="Paulo Borba…"/>
          <p:cNvSpPr txBox="1"/>
          <p:nvPr>
            <p:ph type="subTitle" sz="quarter" idx="1"/>
          </p:nvPr>
        </p:nvSpPr>
        <p:spPr>
          <a:xfrm>
            <a:off x="1270000" y="5029200"/>
            <a:ext cx="10464800" cy="1816100"/>
          </a:xfrm>
          <a:prstGeom prst="rect">
            <a:avLst/>
          </a:prstGeom>
        </p:spPr>
        <p:txBody>
          <a:bodyPr/>
          <a:lstStyle/>
          <a:p>
            <a:pPr/>
            <a:r>
              <a:t>Paulo Borba</a:t>
            </a:r>
          </a:p>
          <a:p>
            <a:pPr/>
            <a:r>
              <a:t>Informatics Center</a:t>
            </a:r>
          </a:p>
          <a:p>
            <a:pPr/>
            <a:r>
              <a:t>Federal University of Pernambuco</a:t>
            </a:r>
          </a:p>
        </p:txBody>
      </p:sp>
      <p:sp>
        <p:nvSpPr>
          <p:cNvPr id="542" name="pauloborba.cin.ufpe.br"/>
          <p:cNvSpPr txBox="1"/>
          <p:nvPr/>
        </p:nvSpPr>
        <p:spPr>
          <a:xfrm>
            <a:off x="2578100" y="8828075"/>
            <a:ext cx="7848600"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2400" u="sng">
                <a:solidFill>
                  <a:srgbClr val="F3F9F6"/>
                </a:solidFill>
                <a:latin typeface="Courier New"/>
                <a:ea typeface="Courier New"/>
                <a:cs typeface="Courier New"/>
                <a:sym typeface="Courier New"/>
                <a:hlinkClick r:id="rId2" invalidUrl="" action="" tgtFrame="" tooltip="" history="1" highlightClick="0" endSnd="0"/>
              </a:defRPr>
            </a:lvl1pPr>
          </a:lstStyle>
          <a:p>
            <a:pPr>
              <a:defRPr u="none"/>
            </a:pPr>
            <a:r>
              <a:rPr u="sng">
                <a:hlinkClick r:id="rId2" invalidUrl="" action="" tgtFrame="" tooltip="" history="1" highlightClick="0" endSnd="0"/>
              </a:rPr>
              <a:t>pauloborba.cin.ufpe.br</a:t>
            </a:r>
          </a:p>
        </p:txBody>
      </p:sp>
    </p:spTree>
  </p:cSld>
  <p:clrMapOvr>
    <a:masterClrMapping/>
  </p:clrMapOvr>
  <p:transition xmlns:p14="http://schemas.microsoft.com/office/powerpoint/2010/main" spd="med" advClick="1"/>
</p:sld>
</file>

<file path=ppt/slides/slide8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4" name="How to implement non acceptance service tests?"/>
          <p:cNvSpPr txBox="1"/>
          <p:nvPr>
            <p:ph type="title"/>
          </p:nvPr>
        </p:nvSpPr>
        <p:spPr>
          <a:prstGeom prst="rect">
            <a:avLst/>
          </a:prstGeom>
        </p:spPr>
        <p:txBody>
          <a:bodyPr/>
          <a:lstStyle/>
          <a:p>
            <a:pPr/>
            <a:r>
              <a:t>How to implement non acceptance service tests?</a:t>
            </a:r>
          </a:p>
        </p:txBody>
      </p:sp>
    </p:spTree>
  </p:cSld>
  <p:clrMapOvr>
    <a:masterClrMapping/>
  </p:clrMapOvr>
  <p:transition xmlns:p14="http://schemas.microsoft.com/office/powerpoint/2010/main" spd="med" advClick="1"/>
</p:sld>
</file>

<file path=ppt/slides/slide8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46" name="For each commit…"/>
          <p:cNvSpPr txBox="1"/>
          <p:nvPr>
            <p:ph type="title"/>
          </p:nvPr>
        </p:nvSpPr>
        <p:spPr>
          <a:prstGeom prst="rect">
            <a:avLst/>
          </a:prstGeom>
        </p:spPr>
        <p:txBody>
          <a:bodyPr/>
          <a:lstStyle/>
          <a:p>
            <a:pPr/>
            <a:r>
              <a:t>For each commit…</a:t>
            </a:r>
          </a:p>
        </p:txBody>
      </p:sp>
      <p:sp>
        <p:nvSpPr>
          <p:cNvPr id="547" name="Check commit changes…"/>
          <p:cNvSpPr txBox="1"/>
          <p:nvPr>
            <p:ph type="body" idx="1"/>
          </p:nvPr>
        </p:nvSpPr>
        <p:spPr>
          <a:prstGeom prst="rect">
            <a:avLst/>
          </a:prstGeom>
        </p:spPr>
        <p:txBody>
          <a:bodyPr/>
          <a:lstStyle/>
          <a:p>
            <a:pPr/>
            <a:r>
              <a:t>Check commit changes</a:t>
            </a:r>
          </a:p>
          <a:p>
            <a:pPr/>
            <a:r>
              <a:t>Starting at commit ajustes na configuracao para testes do servidor”,  going up to “testes de servidor”</a:t>
            </a:r>
          </a:p>
        </p:txBody>
      </p:sp>
    </p:spTree>
  </p:cSld>
  <p:clrMapOvr>
    <a:masterClrMapping/>
  </p:clrMapOvr>
  <p:transition xmlns:p14="http://schemas.microsoft.com/office/powerpoint/2010/main" spd="med" advClick="1"/>
</p:sld>
</file>

<file path=ppt/slides/slide8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1" name="Hands on exercises"/>
          <p:cNvSpPr txBox="1"/>
          <p:nvPr>
            <p:ph type="title"/>
          </p:nvPr>
        </p:nvSpPr>
        <p:spPr>
          <a:xfrm>
            <a:off x="1270000" y="1182774"/>
            <a:ext cx="10464800" cy="5867401"/>
          </a:xfrm>
          <a:prstGeom prst="rect">
            <a:avLst/>
          </a:prstGeom>
        </p:spPr>
        <p:txBody>
          <a:bodyPr/>
          <a:lstStyle>
            <a:lvl1pPr>
              <a:defRPr sz="14200"/>
            </a:lvl1pPr>
          </a:lstStyle>
          <a:p>
            <a:pPr/>
            <a:r>
              <a:t>Hands on exercises</a:t>
            </a:r>
          </a:p>
        </p:txBody>
      </p:sp>
    </p:spTree>
  </p:cSld>
  <p:clrMapOvr>
    <a:masterClrMapping/>
  </p:clrMapOvr>
  <p:transition xmlns:p14="http://schemas.microsoft.com/office/powerpoint/2010/main" spd="med" advClick="1"/>
</p:sld>
</file>

<file path=ppt/slides/slide8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5" name="Testing 3: implementation, maintenance and execution"/>
          <p:cNvSpPr txBox="1"/>
          <p:nvPr>
            <p:ph type="title"/>
          </p:nvPr>
        </p:nvSpPr>
        <p:spPr>
          <a:xfrm>
            <a:off x="1270000" y="2413305"/>
            <a:ext cx="10464800" cy="4926990"/>
          </a:xfrm>
          <a:prstGeom prst="rect">
            <a:avLst/>
          </a:prstGeom>
        </p:spPr>
        <p:txBody>
          <a:bodyPr/>
          <a:lstStyle/>
          <a:p>
            <a:pPr/>
            <a:r>
              <a:t>Testing 3: implementation, maintenance and execution</a:t>
            </a:r>
          </a:p>
        </p:txBody>
      </p:sp>
    </p:spTree>
  </p:cSld>
  <p:clrMapOvr>
    <a:masterClrMapping/>
  </p:clrMapOvr>
  <p:transition xmlns:p14="http://schemas.microsoft.com/office/powerpoint/2010/main" spd="med" advClick="1"/>
</p:sld>
</file>

<file path=ppt/slides/slide8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559" name="Rounded Rectangle"/>
          <p:cNvSpPr/>
          <p:nvPr/>
        </p:nvSpPr>
        <p:spPr>
          <a:xfrm>
            <a:off x="4596392" y="3924048"/>
            <a:ext cx="3485522" cy="2115216"/>
          </a:xfrm>
          <a:prstGeom prst="roundRect">
            <a:avLst>
              <a:gd name="adj" fmla="val 15000"/>
            </a:avLst>
          </a:prstGeom>
          <a:blipFill>
            <a:blip r:embed="rId2"/>
          </a:blipFill>
          <a:ln w="12700">
            <a:miter lim="400000"/>
          </a:ln>
        </p:spPr>
        <p:txBody>
          <a:bodyPr lIns="50800" tIns="50800" rIns="50800" bIns="50800" anchor="ctr"/>
          <a:lstStyle/>
          <a:p>
            <a:pPr>
              <a:defRPr sz="3000">
                <a:effectLst>
                  <a:outerShdw sx="100000" sy="100000" kx="0" ky="0" algn="b" rotWithShape="0" blurRad="38100" dist="12700" dir="5400000">
                    <a:srgbClr val="000000">
                      <a:alpha val="50000"/>
                    </a:srgbClr>
                  </a:outerShdw>
                </a:effectLst>
              </a:defRPr>
            </a:pPr>
          </a:p>
        </p:txBody>
      </p:sp>
      <p:sp>
        <p:nvSpPr>
          <p:cNvPr id="560" name="“TA GUI&quot;"/>
          <p:cNvSpPr/>
          <p:nvPr/>
        </p:nvSpPr>
        <p:spPr>
          <a:xfrm>
            <a:off x="5704152" y="4647948"/>
            <a:ext cx="1270001" cy="1270001"/>
          </a:xfrm>
          <a:prstGeom prst="ellipse">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3000">
                <a:solidFill>
                  <a:srgbClr val="000000"/>
                </a:solidFill>
                <a:effectLst>
                  <a:outerShdw sx="100000" sy="100000" kx="0" ky="0" algn="b" rotWithShape="0" blurRad="38100" dist="12700" dir="5400000">
                    <a:srgbClr val="000000">
                      <a:alpha val="50000"/>
                    </a:srgbClr>
                  </a:outerShdw>
                </a:effectLst>
              </a:defRPr>
            </a:lvl1pPr>
          </a:lstStyle>
          <a:p>
            <a:pPr/>
            <a:r>
              <a:t>“TA GUI"</a:t>
            </a:r>
          </a:p>
        </p:txBody>
      </p:sp>
      <p:sp>
        <p:nvSpPr>
          <p:cNvPr id="561" name="then"/>
          <p:cNvSpPr txBox="1"/>
          <p:nvPr/>
        </p:nvSpPr>
        <p:spPr>
          <a:xfrm>
            <a:off x="4793917" y="3924048"/>
            <a:ext cx="1080828"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then</a:t>
            </a:r>
          </a:p>
        </p:txBody>
      </p:sp>
      <p:sp>
        <p:nvSpPr>
          <p:cNvPr id="562" name="catch"/>
          <p:cNvSpPr txBox="1"/>
          <p:nvPr/>
        </p:nvSpPr>
        <p:spPr>
          <a:xfrm>
            <a:off x="6754904" y="3924048"/>
            <a:ext cx="1253506" cy="7239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catch</a:t>
            </a:r>
          </a:p>
        </p:txBody>
      </p:sp>
    </p:spTree>
  </p:cSld>
  <p:clrMapOvr>
    <a:masterClrMapping/>
  </p:clrMapOvr>
  <p:transition xmlns:p14="http://schemas.microsoft.com/office/powerpoint/2010/main" spd="med" advClick="1"/>
</p:sld>
</file>

<file path=ppt/slides/slide8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4" name="Testing 4: implementation, maintenance and execution"/>
          <p:cNvSpPr txBox="1"/>
          <p:nvPr>
            <p:ph type="title"/>
          </p:nvPr>
        </p:nvSpPr>
        <p:spPr>
          <a:xfrm>
            <a:off x="1270000" y="2413305"/>
            <a:ext cx="10464800" cy="4926990"/>
          </a:xfrm>
          <a:prstGeom prst="rect">
            <a:avLst/>
          </a:prstGeom>
        </p:spPr>
        <p:txBody>
          <a:bodyPr/>
          <a:lstStyle/>
          <a:p>
            <a:pPr/>
            <a:r>
              <a:t>Testing 4: implementation, maintenance and execution</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7" name="ValidationVerification.pdf" descr="ValidationVerification.pdf"/>
          <p:cNvPicPr>
            <a:picLocks noChangeAspect="1"/>
          </p:cNvPicPr>
          <p:nvPr/>
        </p:nvPicPr>
        <p:blipFill>
          <a:blip r:embed="rId3">
            <a:extLst/>
          </a:blip>
          <a:stretch>
            <a:fillRect/>
          </a:stretch>
        </p:blipFill>
        <p:spPr>
          <a:xfrm>
            <a:off x="352040" y="-1"/>
            <a:ext cx="12300719" cy="9753601"/>
          </a:xfrm>
          <a:prstGeom prst="rect">
            <a:avLst/>
          </a:prstGeom>
          <a:ln w="12700">
            <a:miter lim="400000"/>
          </a:ln>
        </p:spPr>
      </p:pic>
    </p:spTree>
  </p:cSld>
  <p:clrMapOvr>
    <a:masterClrMapping/>
  </p:clrMapOvr>
  <p:transition xmlns:p14="http://schemas.microsoft.com/office/powerpoint/2010/main" spd="med" advClick="1"/>
</p:sld>
</file>

<file path=ppt/slides/slide9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8" name="Software Engineering"/>
          <p:cNvSpPr txBox="1"/>
          <p:nvPr>
            <p:ph type="ctrTitle"/>
          </p:nvPr>
        </p:nvSpPr>
        <p:spPr>
          <a:prstGeom prst="rect">
            <a:avLst/>
          </a:prstGeom>
        </p:spPr>
        <p:txBody>
          <a:bodyPr>
            <a:normAutofit fontScale="100000" lnSpcReduction="0"/>
          </a:bodyPr>
          <a:lstStyle/>
          <a:p>
            <a:pPr/>
            <a:r>
              <a:t>Software Engineering</a:t>
            </a:r>
          </a:p>
        </p:txBody>
      </p:sp>
      <p:sp>
        <p:nvSpPr>
          <p:cNvPr id="569" name="Paulo Borba…"/>
          <p:cNvSpPr txBox="1"/>
          <p:nvPr>
            <p:ph type="subTitle" sz="quarter" idx="1"/>
          </p:nvPr>
        </p:nvSpPr>
        <p:spPr>
          <a:xfrm>
            <a:off x="1270000" y="5029200"/>
            <a:ext cx="10464800" cy="1816100"/>
          </a:xfrm>
          <a:prstGeom prst="rect">
            <a:avLst/>
          </a:prstGeom>
        </p:spPr>
        <p:txBody>
          <a:bodyPr/>
          <a:lstStyle/>
          <a:p>
            <a:pPr/>
            <a:r>
              <a:t>Paulo Borba</a:t>
            </a:r>
          </a:p>
          <a:p>
            <a:pPr/>
            <a:r>
              <a:t>Informatics Center</a:t>
            </a:r>
          </a:p>
          <a:p>
            <a:pPr/>
            <a:r>
              <a:t>Federal University of Pernambuco</a:t>
            </a:r>
          </a:p>
        </p:txBody>
      </p:sp>
      <p:sp>
        <p:nvSpPr>
          <p:cNvPr id="570" name="pauloborba.cin.ufpe.br"/>
          <p:cNvSpPr txBox="1"/>
          <p:nvPr/>
        </p:nvSpPr>
        <p:spPr>
          <a:xfrm>
            <a:off x="2578100" y="8828075"/>
            <a:ext cx="7848600"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2400" u="sng">
                <a:solidFill>
                  <a:srgbClr val="F3F9F6"/>
                </a:solidFill>
                <a:latin typeface="Courier New"/>
                <a:ea typeface="Courier New"/>
                <a:cs typeface="Courier New"/>
                <a:sym typeface="Courier New"/>
                <a:hlinkClick r:id="rId2" invalidUrl="" action="" tgtFrame="" tooltip="" history="1" highlightClick="0" endSnd="0"/>
              </a:defRPr>
            </a:lvl1pPr>
          </a:lstStyle>
          <a:p>
            <a:pPr>
              <a:defRPr u="none"/>
            </a:pPr>
            <a:r>
              <a:rPr u="sng">
                <a:hlinkClick r:id="rId2" invalidUrl="" action="" tgtFrame="" tooltip="" history="1" highlightClick="0" endSnd="0"/>
              </a:rPr>
              <a:t>pauloborba.cin.ufpe.br</a:t>
            </a:r>
          </a:p>
        </p:txBody>
      </p:sp>
    </p:spTree>
  </p:cSld>
  <p:clrMapOvr>
    <a:masterClrMapping/>
  </p:clrMapOvr>
  <p:transition xmlns:p14="http://schemas.microsoft.com/office/powerpoint/2010/main" spd="med" advClick="1"/>
</p:sld>
</file>

<file path=ppt/slides/slide9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2" name="How to implement class tests?…"/>
          <p:cNvSpPr txBox="1"/>
          <p:nvPr>
            <p:ph type="title"/>
          </p:nvPr>
        </p:nvSpPr>
        <p:spPr>
          <a:prstGeom prst="rect">
            <a:avLst/>
          </a:prstGeom>
        </p:spPr>
        <p:txBody>
          <a:bodyPr/>
          <a:lstStyle/>
          <a:p>
            <a:pPr/>
            <a:r>
              <a:t>How to implement class tests?</a:t>
            </a:r>
          </a:p>
          <a:p>
            <a:pPr/>
            <a:r>
              <a:t>(unit, integration)</a:t>
            </a:r>
          </a:p>
        </p:txBody>
      </p:sp>
    </p:spTree>
  </p:cSld>
  <p:clrMapOvr>
    <a:masterClrMapping/>
  </p:clrMapOvr>
  <p:transition xmlns:p14="http://schemas.microsoft.com/office/powerpoint/2010/main" spd="med" advClick="1"/>
</p:sld>
</file>

<file path=ppt/slides/slide9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4" name="Class test, no link with scenarios"/>
          <p:cNvSpPr txBox="1"/>
          <p:nvPr>
            <p:ph type="title"/>
          </p:nvPr>
        </p:nvSpPr>
        <p:spPr>
          <a:prstGeom prst="rect">
            <a:avLst/>
          </a:prstGeom>
        </p:spPr>
        <p:txBody>
          <a:bodyPr/>
          <a:lstStyle/>
          <a:p>
            <a:pPr/>
            <a:r>
              <a:t>Class test, no link with scenarios</a:t>
            </a:r>
          </a:p>
        </p:txBody>
      </p:sp>
      <p:sp>
        <p:nvSpPr>
          <p:cNvPr id="575" name="describe(&quot;O cadastro de alunos&quot;, () =&gt; {…"/>
          <p:cNvSpPr txBox="1"/>
          <p:nvPr/>
        </p:nvSpPr>
        <p:spPr>
          <a:xfrm>
            <a:off x="89768" y="3073400"/>
            <a:ext cx="12539031" cy="5702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a:solidFill>
                  <a:srgbClr val="F3F9F6"/>
                </a:solidFill>
              </a:defRPr>
            </a:pPr>
            <a:r>
              <a:t>describe("O cadastro de alunos", () =&gt; {</a:t>
            </a:r>
          </a:p>
          <a:p>
            <a:pPr algn="l">
              <a:defRPr>
                <a:solidFill>
                  <a:srgbClr val="F3F9F6"/>
                </a:solidFill>
              </a:defRPr>
            </a:pPr>
            <a:r>
              <a:t>  var cadastro: CadastroDeAlunos;</a:t>
            </a:r>
          </a:p>
          <a:p>
            <a:pPr algn="l">
              <a:defRPr>
                <a:solidFill>
                  <a:srgbClr val="F3F9F6"/>
                </a:solidFill>
              </a:defRPr>
            </a:pPr>
          </a:p>
          <a:p>
            <a:pPr algn="l">
              <a:defRPr>
                <a:solidFill>
                  <a:srgbClr val="F3F9F6"/>
                </a:solidFill>
              </a:defRPr>
            </a:pPr>
            <a:r>
              <a:t>  beforeEach(() =&gt; </a:t>
            </a:r>
            <a:r>
              <a:rPr>
                <a:solidFill>
                  <a:srgbClr val="FEFB27"/>
                </a:solidFill>
              </a:rPr>
              <a:t>cadastro = new CadastroDeAlunos()</a:t>
            </a:r>
            <a:r>
              <a:t>)</a:t>
            </a:r>
          </a:p>
          <a:p>
            <a:pPr algn="l">
              <a:defRPr>
                <a:solidFill>
                  <a:srgbClr val="F3F9F6"/>
                </a:solidFill>
              </a:defRPr>
            </a:pPr>
          </a:p>
          <a:p>
            <a:pPr algn="l">
              <a:defRPr>
                <a:solidFill>
                  <a:srgbClr val="F3F9F6"/>
                </a:solidFill>
              </a:defRPr>
            </a:pPr>
            <a:r>
              <a:t>  it("é inicialmente vazio", () =&gt; {</a:t>
            </a:r>
          </a:p>
          <a:p>
            <a:pPr algn="l">
              <a:defRPr>
                <a:solidFill>
                  <a:srgbClr val="FEFB27"/>
                </a:solidFill>
              </a:defRPr>
            </a:pPr>
            <a:r>
              <a:t>    expect(cadastro.getAlunos().length).toBe(0);</a:t>
            </a:r>
          </a:p>
          <a:p>
            <a:pPr algn="l">
              <a:defRPr>
                <a:solidFill>
                  <a:srgbClr val="F3F9F6"/>
                </a:solidFill>
              </a:defRPr>
            </a:pPr>
            <a:r>
              <a:t>  })</a:t>
            </a:r>
            <a:endParaRPr>
              <a:solidFill>
                <a:srgbClr val="FEFB27"/>
              </a:solidFill>
            </a:endParaRPr>
          </a:p>
        </p:txBody>
      </p:sp>
      <p:sp>
        <p:nvSpPr>
          <p:cNvPr id="576" name="test setup"/>
          <p:cNvSpPr/>
          <p:nvPr/>
        </p:nvSpPr>
        <p:spPr>
          <a:xfrm>
            <a:off x="10054187" y="3514359"/>
            <a:ext cx="2740020" cy="1090187"/>
          </a:xfrm>
          <a:prstGeom prst="wedgeEllipseCallout">
            <a:avLst>
              <a:gd name="adj1" fmla="val -54347"/>
              <a:gd name="adj2" fmla="val 77142"/>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3000">
                <a:effectLst>
                  <a:outerShdw sx="100000" sy="100000" kx="0" ky="0" algn="b" rotWithShape="0" blurRad="38100" dist="12700" dir="5400000">
                    <a:srgbClr val="000000">
                      <a:alpha val="50000"/>
                    </a:srgbClr>
                  </a:outerShdw>
                </a:effectLst>
              </a:defRPr>
            </a:lvl1pPr>
          </a:lstStyle>
          <a:p>
            <a:pPr/>
            <a:r>
              <a:t>test setup</a:t>
            </a:r>
          </a:p>
        </p:txBody>
      </p:sp>
      <p:sp>
        <p:nvSpPr>
          <p:cNvPr id="577" name="simple test, no action"/>
          <p:cNvSpPr/>
          <p:nvPr/>
        </p:nvSpPr>
        <p:spPr>
          <a:xfrm>
            <a:off x="9390267" y="7971970"/>
            <a:ext cx="2940283" cy="1333298"/>
          </a:xfrm>
          <a:prstGeom prst="wedgeEllipseCallout">
            <a:avLst>
              <a:gd name="adj1" fmla="val -55650"/>
              <a:gd name="adj2" fmla="val -69534"/>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3000">
                <a:effectLst>
                  <a:outerShdw sx="100000" sy="100000" kx="0" ky="0" algn="b" rotWithShape="0" blurRad="38100" dist="12700" dir="5400000">
                    <a:srgbClr val="000000">
                      <a:alpha val="50000"/>
                    </a:srgbClr>
                  </a:outerShdw>
                </a:effectLst>
              </a:defRPr>
            </a:lvl1pPr>
          </a:lstStyle>
          <a:p>
            <a:pPr/>
            <a:r>
              <a:t>simple test, no action</a:t>
            </a:r>
          </a:p>
        </p:txBody>
      </p:sp>
    </p:spTree>
  </p:cSld>
  <p:clrMapOvr>
    <a:masterClrMapping/>
  </p:clrMapOvr>
  <p:transition xmlns:p14="http://schemas.microsoft.com/office/powerpoint/2010/main" spd="med" advClick="1"/>
</p:sld>
</file>

<file path=ppt/slides/slide9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9" name="it(&quot;doesn't accept students with the same CPF &quot;, () =&gt; {…"/>
          <p:cNvSpPr txBox="1"/>
          <p:nvPr/>
        </p:nvSpPr>
        <p:spPr>
          <a:xfrm>
            <a:off x="146945" y="764526"/>
            <a:ext cx="12235087" cy="8191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a:solidFill>
                  <a:srgbClr val="F3F9F6"/>
                </a:solidFill>
              </a:defRPr>
            </a:pPr>
            <a:r>
              <a:t>it("doesn't accept students with the same CPF ", () =&gt; {</a:t>
            </a:r>
          </a:p>
          <a:p>
            <a:pPr algn="l">
              <a:defRPr>
                <a:solidFill>
                  <a:srgbClr val="F3F9F6"/>
                </a:solidFill>
              </a:defRPr>
            </a:pPr>
            <a:r>
              <a:t>    var student: Student = new Student();</a:t>
            </a:r>
          </a:p>
          <a:p>
            <a:pPr algn="l">
              <a:defRPr>
                <a:solidFill>
                  <a:srgbClr val="F3F9F6"/>
                </a:solidFill>
              </a:defRPr>
            </a:pPr>
            <a:r>
              <a:t>    student.name = "Mariana";</a:t>
            </a:r>
          </a:p>
          <a:p>
            <a:pPr algn="l">
              <a:defRPr>
                <a:solidFill>
                  <a:srgbClr val="F3F9F6"/>
                </a:solidFill>
              </a:defRPr>
            </a:pPr>
            <a:r>
              <a:t>    student.cpf = "683";</a:t>
            </a:r>
          </a:p>
          <a:p>
            <a:pPr algn="l">
              <a:defRPr>
                <a:solidFill>
                  <a:srgbClr val="F3F9F6"/>
                </a:solidFill>
              </a:defRPr>
            </a:pPr>
            <a:r>
              <a:t>    cadastro.add(student);</a:t>
            </a:r>
          </a:p>
          <a:p>
            <a:pPr algn="l">
              <a:defRPr>
                <a:solidFill>
                  <a:srgbClr val="F3F9F6"/>
                </a:solidFill>
              </a:defRPr>
            </a:pPr>
          </a:p>
          <a:p>
            <a:pPr algn="l">
              <a:defRPr>
                <a:solidFill>
                  <a:srgbClr val="F3F9F6"/>
                </a:solidFill>
              </a:defRPr>
            </a:pPr>
            <a:r>
              <a:t>    student = new Student();</a:t>
            </a:r>
          </a:p>
          <a:p>
            <a:pPr algn="l">
              <a:defRPr>
                <a:solidFill>
                  <a:srgbClr val="F3F9F6"/>
                </a:solidFill>
              </a:defRPr>
            </a:pPr>
            <a:r>
              <a:t>    student.name = "Pedro";</a:t>
            </a:r>
          </a:p>
          <a:p>
            <a:pPr algn="l">
              <a:defRPr>
                <a:solidFill>
                  <a:srgbClr val="F3F9F6"/>
                </a:solidFill>
              </a:defRPr>
            </a:pPr>
            <a:r>
              <a:t>    student.cpf = "683";</a:t>
            </a:r>
          </a:p>
          <a:p>
            <a:pPr algn="l">
              <a:defRPr>
                <a:solidFill>
                  <a:srgbClr val="FEFB27"/>
                </a:solidFill>
              </a:defRPr>
            </a:pPr>
            <a:r>
              <a:t>    cadastro.add(student);</a:t>
            </a:r>
          </a:p>
          <a:p>
            <a:pPr algn="l">
              <a:defRPr>
                <a:solidFill>
                  <a:srgbClr val="F3F9F6"/>
                </a:solidFill>
              </a:defRPr>
            </a:pPr>
          </a:p>
          <a:p>
            <a:pPr algn="l">
              <a:defRPr>
                <a:solidFill>
                  <a:srgbClr val="11AF16"/>
                </a:solidFill>
              </a:defRPr>
            </a:pPr>
            <a:r>
              <a:t>    expect(cadastro.getStudents().length).toBe(1);</a:t>
            </a:r>
          </a:p>
          <a:p>
            <a:pPr algn="l">
              <a:defRPr>
                <a:solidFill>
                  <a:srgbClr val="F3F9F6"/>
                </a:solidFill>
              </a:defRPr>
            </a:pPr>
            <a:r>
              <a:t>  })</a:t>
            </a:r>
          </a:p>
        </p:txBody>
      </p:sp>
      <p:sp>
        <p:nvSpPr>
          <p:cNvPr id="580" name="object creation and initialisation, test setup,…"/>
          <p:cNvSpPr/>
          <p:nvPr/>
        </p:nvSpPr>
        <p:spPr>
          <a:xfrm>
            <a:off x="9198437" y="2115156"/>
            <a:ext cx="2740021" cy="2865401"/>
          </a:xfrm>
          <a:prstGeom prst="wedgeEllipseCallout">
            <a:avLst>
              <a:gd name="adj1" fmla="val -79447"/>
              <a:gd name="adj2" fmla="val -45747"/>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p>
            <a:pPr>
              <a:defRPr sz="3000">
                <a:effectLst>
                  <a:outerShdw sx="100000" sy="100000" kx="0" ky="0" algn="b" rotWithShape="0" blurRad="38100" dist="12700" dir="5400000">
                    <a:srgbClr val="000000">
                      <a:alpha val="50000"/>
                    </a:srgbClr>
                  </a:outerShdw>
                </a:effectLst>
              </a:defRPr>
            </a:pPr>
            <a:r>
              <a:t>object creation and initialisation, test setup,</a:t>
            </a:r>
          </a:p>
          <a:p>
            <a:pPr>
              <a:defRPr sz="3000">
                <a:effectLst>
                  <a:outerShdw sx="100000" sy="100000" kx="0" ky="0" algn="b" rotWithShape="0" blurRad="38100" dist="12700" dir="5400000">
                    <a:srgbClr val="000000">
                      <a:alpha val="50000"/>
                    </a:srgbClr>
                  </a:outerShdw>
                </a:effectLst>
              </a:defRPr>
            </a:pPr>
            <a:r>
              <a:t>input</a:t>
            </a:r>
          </a:p>
        </p:txBody>
      </p:sp>
      <p:sp>
        <p:nvSpPr>
          <p:cNvPr id="581" name="method calls,…"/>
          <p:cNvSpPr/>
          <p:nvPr/>
        </p:nvSpPr>
        <p:spPr>
          <a:xfrm>
            <a:off x="8617876" y="5316790"/>
            <a:ext cx="3481043" cy="1976126"/>
          </a:xfrm>
          <a:prstGeom prst="wedgeEllipseCallout">
            <a:avLst>
              <a:gd name="adj1" fmla="val -99976"/>
              <a:gd name="adj2" fmla="val 2418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p>
            <a:pPr>
              <a:defRPr sz="3000">
                <a:effectLst>
                  <a:outerShdw sx="100000" sy="100000" kx="0" ky="0" algn="b" rotWithShape="0" blurRad="38100" dist="12700" dir="5400000">
                    <a:srgbClr val="000000">
                      <a:alpha val="50000"/>
                    </a:srgbClr>
                  </a:outerShdw>
                </a:effectLst>
              </a:defRPr>
            </a:pPr>
            <a:r>
              <a:t>method calls, </a:t>
            </a:r>
          </a:p>
          <a:p>
            <a:pPr>
              <a:defRPr sz="3000">
                <a:effectLst>
                  <a:outerShdw sx="100000" sy="100000" kx="0" ky="0" algn="b" rotWithShape="0" blurRad="38100" dist="12700" dir="5400000">
                    <a:srgbClr val="000000">
                      <a:alpha val="50000"/>
                    </a:srgbClr>
                  </a:outerShdw>
                </a:effectLst>
              </a:defRPr>
            </a:pPr>
            <a:r>
              <a:t>test actions</a:t>
            </a:r>
          </a:p>
        </p:txBody>
      </p:sp>
      <p:sp>
        <p:nvSpPr>
          <p:cNvPr id="582" name="expected result assertions"/>
          <p:cNvSpPr/>
          <p:nvPr/>
        </p:nvSpPr>
        <p:spPr>
          <a:xfrm>
            <a:off x="9326406" y="8294634"/>
            <a:ext cx="3535546" cy="1322810"/>
          </a:xfrm>
          <a:prstGeom prst="wedgeEllipseCallout">
            <a:avLst>
              <a:gd name="adj1" fmla="val -79014"/>
              <a:gd name="adj2" fmla="val -27520"/>
            </a:avLst>
          </a:prstGeom>
          <a:blipFill>
            <a:blip r:embed="rId4"/>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3000">
                <a:effectLst>
                  <a:outerShdw sx="100000" sy="100000" kx="0" ky="0" algn="b" rotWithShape="0" blurRad="38100" dist="12700" dir="5400000">
                    <a:srgbClr val="000000">
                      <a:alpha val="50000"/>
                    </a:srgbClr>
                  </a:outerShdw>
                </a:effectLst>
              </a:defRPr>
            </a:lvl1pPr>
          </a:lstStyle>
          <a:p>
            <a:pPr/>
            <a:r>
              <a:t>expected result assertions</a:t>
            </a:r>
          </a:p>
        </p:txBody>
      </p:sp>
    </p:spTree>
  </p:cSld>
  <p:clrMapOvr>
    <a:masterClrMapping/>
  </p:clrMapOvr>
  <p:transition xmlns:p14="http://schemas.microsoft.com/office/powerpoint/2010/main" spd="med" advClick="1"/>
</p:sld>
</file>

<file path=ppt/slides/slide9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4" name="Code exercises the system under test (SUT) by creating objects and invoking methods"/>
          <p:cNvSpPr txBox="1"/>
          <p:nvPr>
            <p:ph type="title"/>
          </p:nvPr>
        </p:nvSpPr>
        <p:spPr>
          <a:xfrm>
            <a:off x="1270000" y="1551700"/>
            <a:ext cx="10464800" cy="6650200"/>
          </a:xfrm>
          <a:prstGeom prst="rect">
            <a:avLst/>
          </a:prstGeom>
        </p:spPr>
        <p:txBody>
          <a:bodyPr/>
          <a:lstStyle/>
          <a:p>
            <a:pPr/>
            <a:r>
              <a:rPr>
                <a:solidFill>
                  <a:srgbClr val="FEFB27"/>
                </a:solidFill>
              </a:rPr>
              <a:t>Code</a:t>
            </a:r>
            <a:r>
              <a:t> exercises the system under test (SUT) by creating objects and invoking methods</a:t>
            </a:r>
          </a:p>
        </p:txBody>
      </p:sp>
    </p:spTree>
  </p:cSld>
  <p:clrMapOvr>
    <a:masterClrMapping/>
  </p:clrMapOvr>
  <p:transition xmlns:p14="http://schemas.microsoft.com/office/powerpoint/2010/main" spd="med" advClick="1"/>
</p:sld>
</file>

<file path=ppt/slides/slide9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6" name="Not driven by scenarios, but by properties developers want to check (method specifications, invariants, etc.)"/>
          <p:cNvSpPr txBox="1"/>
          <p:nvPr>
            <p:ph type="title"/>
          </p:nvPr>
        </p:nvSpPr>
        <p:spPr>
          <a:xfrm>
            <a:off x="1270000" y="506368"/>
            <a:ext cx="10464800" cy="8740864"/>
          </a:xfrm>
          <a:prstGeom prst="rect">
            <a:avLst/>
          </a:prstGeom>
        </p:spPr>
        <p:txBody>
          <a:bodyPr/>
          <a:lstStyle/>
          <a:p>
            <a:pPr/>
            <a:r>
              <a:t>N</a:t>
            </a:r>
            <a:r>
              <a:t>ot driven by</a:t>
            </a:r>
            <a:r>
              <a:rPr>
                <a:solidFill>
                  <a:srgbClr val="FEFB27"/>
                </a:solidFill>
              </a:rPr>
              <a:t> scenarios</a:t>
            </a:r>
            <a:r>
              <a:t>, but by properties developers want to check (method specifications, invariants, etc.)  </a:t>
            </a:r>
          </a:p>
        </p:txBody>
      </p:sp>
    </p:spTree>
  </p:cSld>
  <p:clrMapOvr>
    <a:masterClrMapping/>
  </p:clrMapOvr>
  <p:transition xmlns:p14="http://schemas.microsoft.com/office/powerpoint/2010/main" spd="med" advClick="1"/>
</p:sld>
</file>

<file path=ppt/slides/slide9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88" name="Software Engineering"/>
          <p:cNvSpPr txBox="1"/>
          <p:nvPr>
            <p:ph type="ctrTitle"/>
          </p:nvPr>
        </p:nvSpPr>
        <p:spPr>
          <a:prstGeom prst="rect">
            <a:avLst/>
          </a:prstGeom>
        </p:spPr>
        <p:txBody>
          <a:bodyPr>
            <a:normAutofit fontScale="100000" lnSpcReduction="0"/>
          </a:bodyPr>
          <a:lstStyle/>
          <a:p>
            <a:pPr/>
            <a:r>
              <a:t>Software Engineering</a:t>
            </a:r>
          </a:p>
        </p:txBody>
      </p:sp>
      <p:sp>
        <p:nvSpPr>
          <p:cNvPr id="589" name="Paulo Borba…"/>
          <p:cNvSpPr txBox="1"/>
          <p:nvPr>
            <p:ph type="subTitle" sz="quarter" idx="1"/>
          </p:nvPr>
        </p:nvSpPr>
        <p:spPr>
          <a:xfrm>
            <a:off x="1270000" y="5029200"/>
            <a:ext cx="10464800" cy="1816100"/>
          </a:xfrm>
          <a:prstGeom prst="rect">
            <a:avLst/>
          </a:prstGeom>
        </p:spPr>
        <p:txBody>
          <a:bodyPr/>
          <a:lstStyle/>
          <a:p>
            <a:pPr/>
            <a:r>
              <a:t>Paulo Borba</a:t>
            </a:r>
          </a:p>
          <a:p>
            <a:pPr/>
            <a:r>
              <a:t>Informatics Center</a:t>
            </a:r>
          </a:p>
          <a:p>
            <a:pPr/>
            <a:r>
              <a:t>Federal University of Pernambuco</a:t>
            </a:r>
          </a:p>
        </p:txBody>
      </p:sp>
      <p:sp>
        <p:nvSpPr>
          <p:cNvPr id="590" name="pauloborba.cin.ufpe.br"/>
          <p:cNvSpPr txBox="1"/>
          <p:nvPr/>
        </p:nvSpPr>
        <p:spPr>
          <a:xfrm>
            <a:off x="2578100" y="8828075"/>
            <a:ext cx="7848600" cy="48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2400" u="sng">
                <a:solidFill>
                  <a:srgbClr val="F3F9F6"/>
                </a:solidFill>
                <a:latin typeface="Courier New"/>
                <a:ea typeface="Courier New"/>
                <a:cs typeface="Courier New"/>
                <a:sym typeface="Courier New"/>
                <a:hlinkClick r:id="rId2" invalidUrl="" action="" tgtFrame="" tooltip="" history="1" highlightClick="0" endSnd="0"/>
              </a:defRPr>
            </a:lvl1pPr>
          </a:lstStyle>
          <a:p>
            <a:pPr>
              <a:defRPr u="none"/>
            </a:pPr>
            <a:r>
              <a:rPr u="sng">
                <a:hlinkClick r:id="rId2" invalidUrl="" action="" tgtFrame="" tooltip="" history="1" highlightClick="0" endSnd="0"/>
              </a:rPr>
              <a:t>pauloborba.cin.ufpe.br</a:t>
            </a:r>
          </a:p>
        </p:txBody>
      </p:sp>
    </p:spTree>
  </p:cSld>
  <p:clrMapOvr>
    <a:masterClrMapping/>
  </p:clrMapOvr>
  <p:transition xmlns:p14="http://schemas.microsoft.com/office/powerpoint/2010/main" spd="med" advClick="1"/>
</p:sld>
</file>

<file path=ppt/slides/slide9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2" name="How to design tests?"/>
          <p:cNvSpPr txBox="1"/>
          <p:nvPr>
            <p:ph type="title"/>
          </p:nvPr>
        </p:nvSpPr>
        <p:spPr>
          <a:prstGeom prst="rect">
            <a:avLst/>
          </a:prstGeom>
        </p:spPr>
        <p:txBody>
          <a:bodyPr/>
          <a:lstStyle/>
          <a:p>
            <a:pPr/>
            <a:r>
              <a:t>How to design tests?</a:t>
            </a:r>
          </a:p>
        </p:txBody>
      </p:sp>
    </p:spTree>
  </p:cSld>
  <p:clrMapOvr>
    <a:masterClrMapping/>
  </p:clrMapOvr>
  <p:transition xmlns:p14="http://schemas.microsoft.com/office/powerpoint/2010/main" spd="med" advClick="1"/>
</p:sld>
</file>

<file path=ppt/slides/slide9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6" name="Write tests right…"/>
          <p:cNvSpPr txBox="1"/>
          <p:nvPr>
            <p:ph type="title"/>
          </p:nvPr>
        </p:nvSpPr>
        <p:spPr>
          <a:prstGeom prst="rect">
            <a:avLst/>
          </a:prstGeom>
        </p:spPr>
        <p:txBody>
          <a:bodyPr/>
          <a:lstStyle/>
          <a:p>
            <a:pPr/>
            <a:r>
              <a:t>Write tests right</a:t>
            </a:r>
          </a:p>
          <a:p>
            <a:pPr/>
            <a:r>
              <a:t>versus</a:t>
            </a:r>
          </a:p>
          <a:p>
            <a:pPr/>
            <a:r>
              <a:rPr>
                <a:solidFill>
                  <a:srgbClr val="FEFB27"/>
                </a:solidFill>
              </a:rPr>
              <a:t>Write the right tests</a:t>
            </a:r>
          </a:p>
        </p:txBody>
      </p:sp>
    </p:spTree>
  </p:cSld>
  <p:clrMapOvr>
    <a:masterClrMapping/>
  </p:clrMapOvr>
  <p:transition xmlns:p14="http://schemas.microsoft.com/office/powerpoint/2010/main" spd="med" advClick="1"/>
</p:sld>
</file>

<file path=ppt/slides/slide9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600" name="Image" descr="Image"/>
          <p:cNvPicPr>
            <a:picLocks noChangeAspect="1"/>
          </p:cNvPicPr>
          <p:nvPr/>
        </p:nvPicPr>
        <p:blipFill>
          <a:blip r:embed="rId3">
            <a:extLst/>
          </a:blip>
          <a:stretch>
            <a:fillRect/>
          </a:stretch>
        </p:blipFill>
        <p:spPr>
          <a:xfrm>
            <a:off x="139390" y="-12700"/>
            <a:ext cx="12726019" cy="9753600"/>
          </a:xfrm>
          <a:prstGeom prst="rect">
            <a:avLst/>
          </a:prstGeom>
          <a:ln w="12700">
            <a:miter lim="400000"/>
          </a:ln>
        </p:spPr>
      </p:pic>
    </p:spTree>
  </p:cSld>
  <p:clrMapOvr>
    <a:masterClrMapping/>
  </p:clrMapOvr>
  <p:transition xmlns:p14="http://schemas.microsoft.com/office/powerpoint/2010/main" spd="med" advClick="1"/>
</p:sld>
</file>

<file path=ppt/theme/_rels/theme1.xml.rels><?xml version="1.0" encoding="UTF-8"?>
<Relationships xmlns="http://schemas.openxmlformats.org/package/2006/relationships"><Relationship Id="rId1" Type="http://schemas.openxmlformats.org/officeDocument/2006/relationships/image" Target="../media/image1.png"/></Relationships>

</file>

<file path=ppt/theme/_rels/theme2.xml.rels><?xml version="1.0" encoding="UTF-8"?>
<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Gill Sans"/>
        <a:ea typeface="Gill Sans"/>
        <a:cs typeface="Gill Sans"/>
      </a:majorFont>
      <a:minorFont>
        <a:latin typeface="Gill Sans"/>
        <a:ea typeface="Gill Sans"/>
        <a:cs typeface="Gill Sans"/>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FFFFFF"/>
            </a:solidFill>
            <a:effectLst>
              <a:outerShdw sx="100000" sy="100000" kx="0" ky="0" algn="b" rotWithShape="0" blurRad="38100" dist="12700" dir="5400000">
                <a:srgbClr val="000000">
                  <a:alpha val="50000"/>
                </a:srgbClr>
              </a:outerShdw>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4200" u="none" kumimoji="0" normalizeH="0">
            <a:ln>
              <a:noFill/>
            </a:ln>
            <a:solidFill>
              <a:srgbClr val="FFFFFF"/>
            </a:solidFill>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Gill Sans"/>
        <a:ea typeface="Gill Sans"/>
        <a:cs typeface="Gill Sans"/>
      </a:majorFont>
      <a:minorFont>
        <a:latin typeface="Gill Sans"/>
        <a:ea typeface="Gill Sans"/>
        <a:cs typeface="Gill Sans"/>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FFFFFF"/>
            </a:solidFill>
            <a:effectLst>
              <a:outerShdw sx="100000" sy="100000" kx="0" ky="0" algn="b" rotWithShape="0" blurRad="38100" dist="12700" dir="5400000">
                <a:srgbClr val="000000">
                  <a:alpha val="50000"/>
                </a:srgbClr>
              </a:outerShdw>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4200" u="none" kumimoji="0" normalizeH="0">
            <a:ln>
              <a:noFill/>
            </a:ln>
            <a:solidFill>
              <a:srgbClr val="FFFFFF"/>
            </a:solidFill>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